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av" ContentType="audio/wav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Microsoft___1.bin" ContentType="application/vnd.openxmlformats-officedocument.oleObject"/>
  <Override PartName="/ppt/embeddings/Microsoft___2.bin" ContentType="application/vnd.openxmlformats-officedocument.oleObject"/>
  <Override PartName="/ppt/embeddings/Microsoft___3.bin" ContentType="application/vnd.openxmlformats-officedocument.oleObject"/>
  <Override PartName="/ppt/embeddings/Microsoft___4.bin" ContentType="application/vnd.openxmlformats-officedocument.oleObject"/>
  <Override PartName="/ppt/embeddings/Microsoft___5.bin" ContentType="application/vnd.openxmlformats-officedocument.oleObject"/>
  <Override PartName="/ppt/charts/chart1.xml" ContentType="application/vnd.openxmlformats-officedocument.drawingml.chart+xml"/>
  <Override PartName="/ppt/embeddings/Microsoft___6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70" r:id="rId8"/>
    <p:sldId id="264" r:id="rId9"/>
    <p:sldId id="269" r:id="rId10"/>
    <p:sldId id="271" r:id="rId11"/>
    <p:sldId id="265" r:id="rId12"/>
    <p:sldId id="267" r:id="rId13"/>
    <p:sldId id="266" r:id="rId14"/>
    <p:sldId id="268" r:id="rId15"/>
    <p:sldId id="26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淡色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59" autoAdjust="0"/>
    <p:restoredTop sz="99565" autoAdjust="0"/>
  </p:normalViewPr>
  <p:slideViewPr>
    <p:cSldViewPr snapToGrid="0" snapToObjects="1">
      <p:cViewPr>
        <p:scale>
          <a:sx n="112" d="100"/>
          <a:sy n="112" d="100"/>
        </p:scale>
        <p:origin x="-1416" y="-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sakuna63:Documents:Workspace:01%20Android:eclipse%20Workspace:TestForCodingWithCostFunction:TestForImageDegrationOfSteganography:csv:Airplan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ja-JP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88582141518024"/>
          <c:y val="0.0973747016706444"/>
          <c:w val="0.71868487867588"/>
          <c:h val="0.72929998308684"/>
        </c:manualLayout>
      </c:layout>
      <c:scatterChart>
        <c:scatterStyle val="lineMarker"/>
        <c:varyColors val="0"/>
        <c:ser>
          <c:idx val="1"/>
          <c:order val="1"/>
          <c:tx>
            <c:strRef>
              <c:f>Airplane.csv!$D$1</c:f>
              <c:strCache>
                <c:ptCount val="1"/>
                <c:pt idx="0">
                  <c:v>誤り率</c:v>
                </c:pt>
              </c:strCache>
            </c:strRef>
          </c:tx>
          <c:spPr>
            <a:ln w="25400">
              <a:solidFill>
                <a:schemeClr val="tx2">
                  <a:lumMod val="60000"/>
                  <a:lumOff val="40000"/>
                </a:schemeClr>
              </a:solidFill>
            </a:ln>
          </c:spPr>
          <c:marker>
            <c:symbol val="square"/>
            <c:size val="13"/>
            <c:spPr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c:spPr>
          </c:marker>
          <c:xVal>
            <c:numRef>
              <c:f>Airplane.csv!$B$2:$B$17</c:f>
              <c:numCache>
                <c:formatCode>General</c:formatCode>
                <c:ptCount val="16"/>
                <c:pt idx="0">
                  <c:v>100.0</c:v>
                </c:pt>
                <c:pt idx="1">
                  <c:v>50.0</c:v>
                </c:pt>
                <c:pt idx="2">
                  <c:v>33.3333333333333</c:v>
                </c:pt>
                <c:pt idx="3">
                  <c:v>25.0</c:v>
                </c:pt>
                <c:pt idx="4">
                  <c:v>20.0</c:v>
                </c:pt>
                <c:pt idx="5">
                  <c:v>16.6666666666666</c:v>
                </c:pt>
                <c:pt idx="6">
                  <c:v>14.2857142857142</c:v>
                </c:pt>
                <c:pt idx="7">
                  <c:v>12.5</c:v>
                </c:pt>
                <c:pt idx="8">
                  <c:v>11.1111111111111</c:v>
                </c:pt>
                <c:pt idx="9">
                  <c:v>10.0</c:v>
                </c:pt>
                <c:pt idx="10">
                  <c:v>9.09090909090909</c:v>
                </c:pt>
                <c:pt idx="11">
                  <c:v>8.33333333333333</c:v>
                </c:pt>
                <c:pt idx="12">
                  <c:v>7.69230769230769</c:v>
                </c:pt>
                <c:pt idx="13">
                  <c:v>7.14285714285714</c:v>
                </c:pt>
                <c:pt idx="14">
                  <c:v>6.66666666666666</c:v>
                </c:pt>
                <c:pt idx="15">
                  <c:v>6.25</c:v>
                </c:pt>
              </c:numCache>
            </c:numRef>
          </c:xVal>
          <c:yVal>
            <c:numRef>
              <c:f>Airplane.csv!$D$2:$D$17</c:f>
              <c:numCache>
                <c:formatCode>General</c:formatCode>
                <c:ptCount val="16"/>
                <c:pt idx="0">
                  <c:v>50.10986328124999</c:v>
                </c:pt>
                <c:pt idx="1">
                  <c:v>15.0650024414062</c:v>
                </c:pt>
                <c:pt idx="2">
                  <c:v>7.89642333984375</c:v>
                </c:pt>
                <c:pt idx="3">
                  <c:v>5.816650390625</c:v>
                </c:pt>
                <c:pt idx="4">
                  <c:v>4.582214355468749</c:v>
                </c:pt>
                <c:pt idx="5">
                  <c:v>3.765869140625</c:v>
                </c:pt>
                <c:pt idx="6">
                  <c:v>3.1707763671875</c:v>
                </c:pt>
                <c:pt idx="7">
                  <c:v>2.74658203125</c:v>
                </c:pt>
                <c:pt idx="8">
                  <c:v>2.410888671875</c:v>
                </c:pt>
                <c:pt idx="9">
                  <c:v>2.15301513671875</c:v>
                </c:pt>
                <c:pt idx="10">
                  <c:v>1.91497802734375</c:v>
                </c:pt>
                <c:pt idx="11">
                  <c:v>1.70440673828125</c:v>
                </c:pt>
                <c:pt idx="12">
                  <c:v>1.544189453125</c:v>
                </c:pt>
                <c:pt idx="13">
                  <c:v>1.3885498046875</c:v>
                </c:pt>
                <c:pt idx="14">
                  <c:v>1.27410888671875</c:v>
                </c:pt>
                <c:pt idx="15">
                  <c:v>1.177978515625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918024"/>
        <c:axId val="2126925672"/>
      </c:scatterChart>
      <c:scatterChart>
        <c:scatterStyle val="lineMarker"/>
        <c:varyColors val="0"/>
        <c:ser>
          <c:idx val="0"/>
          <c:order val="0"/>
          <c:tx>
            <c:strRef>
              <c:f>Airplane.csv!$C$1</c:f>
              <c:strCache>
                <c:ptCount val="1"/>
                <c:pt idx="0">
                  <c:v>PSNR</c:v>
                </c:pt>
              </c:strCache>
            </c:strRef>
          </c:tx>
          <c:spPr>
            <a:ln w="25400">
              <a:solidFill>
                <a:schemeClr val="accent2"/>
              </a:solidFill>
            </a:ln>
          </c:spPr>
          <c:marker>
            <c:symbol val="circle"/>
            <c:size val="14"/>
            <c:spPr>
              <a:solidFill>
                <a:srgbClr val="C0504D"/>
              </a:solidFill>
              <a:ln>
                <a:solidFill>
                  <a:schemeClr val="accent2"/>
                </a:solidFill>
              </a:ln>
            </c:spPr>
          </c:marker>
          <c:xVal>
            <c:numRef>
              <c:f>Airplane.csv!$B$2:$B$17</c:f>
              <c:numCache>
                <c:formatCode>General</c:formatCode>
                <c:ptCount val="16"/>
                <c:pt idx="0">
                  <c:v>100.0</c:v>
                </c:pt>
                <c:pt idx="1">
                  <c:v>50.0</c:v>
                </c:pt>
                <c:pt idx="2">
                  <c:v>33.3333333333333</c:v>
                </c:pt>
                <c:pt idx="3">
                  <c:v>25.0</c:v>
                </c:pt>
                <c:pt idx="4">
                  <c:v>20.0</c:v>
                </c:pt>
                <c:pt idx="5">
                  <c:v>16.6666666666666</c:v>
                </c:pt>
                <c:pt idx="6">
                  <c:v>14.2857142857142</c:v>
                </c:pt>
                <c:pt idx="7">
                  <c:v>12.5</c:v>
                </c:pt>
                <c:pt idx="8">
                  <c:v>11.1111111111111</c:v>
                </c:pt>
                <c:pt idx="9">
                  <c:v>10.0</c:v>
                </c:pt>
                <c:pt idx="10">
                  <c:v>9.09090909090909</c:v>
                </c:pt>
                <c:pt idx="11">
                  <c:v>8.33333333333333</c:v>
                </c:pt>
                <c:pt idx="12">
                  <c:v>7.69230769230769</c:v>
                </c:pt>
                <c:pt idx="13">
                  <c:v>7.14285714285714</c:v>
                </c:pt>
                <c:pt idx="14">
                  <c:v>6.66666666666666</c:v>
                </c:pt>
                <c:pt idx="15">
                  <c:v>6.25</c:v>
                </c:pt>
              </c:numCache>
            </c:numRef>
          </c:xVal>
          <c:yVal>
            <c:numRef>
              <c:f>Airplane.csv!$C$2:$C$17</c:f>
              <c:numCache>
                <c:formatCode>General</c:formatCode>
                <c:ptCount val="16"/>
                <c:pt idx="0">
                  <c:v>51.131571430442</c:v>
                </c:pt>
                <c:pt idx="1">
                  <c:v>56.3511115447757</c:v>
                </c:pt>
                <c:pt idx="2">
                  <c:v>59.15649937362649</c:v>
                </c:pt>
                <c:pt idx="3">
                  <c:v>60.48407399525319</c:v>
                </c:pt>
                <c:pt idx="4">
                  <c:v>61.5200495929262</c:v>
                </c:pt>
                <c:pt idx="5">
                  <c:v>62.372151361304</c:v>
                </c:pt>
                <c:pt idx="6">
                  <c:v>63.11914748270449</c:v>
                </c:pt>
                <c:pt idx="7">
                  <c:v>63.742877863883</c:v>
                </c:pt>
                <c:pt idx="8">
                  <c:v>64.30903204537178</c:v>
                </c:pt>
                <c:pt idx="9">
                  <c:v>64.80033277737259</c:v>
                </c:pt>
                <c:pt idx="10">
                  <c:v>65.3091656567455</c:v>
                </c:pt>
                <c:pt idx="11">
                  <c:v>65.81507118375998</c:v>
                </c:pt>
                <c:pt idx="12">
                  <c:v>66.2437977898782</c:v>
                </c:pt>
                <c:pt idx="13">
                  <c:v>66.7051889917051</c:v>
                </c:pt>
                <c:pt idx="14">
                  <c:v>67.07873816007995</c:v>
                </c:pt>
                <c:pt idx="15">
                  <c:v>67.4194299115587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937160"/>
        <c:axId val="2126931496"/>
      </c:scatterChart>
      <c:valAx>
        <c:axId val="2126918024"/>
        <c:scaling>
          <c:orientation val="minMax"/>
          <c:max val="100.0"/>
        </c:scaling>
        <c:delete val="0"/>
        <c:axPos val="b"/>
        <c:majorGridlines/>
        <c:minorGridlines/>
        <c:title>
          <c:tx>
            <c:rich>
              <a:bodyPr/>
              <a:lstStyle/>
              <a:p>
                <a:pPr>
                  <a:defRPr sz="1800"/>
                </a:pPr>
                <a:r>
                  <a:rPr lang="ja-JP" altLang="en-US" sz="1800"/>
                  <a:t>埋め込み率</a:t>
                </a:r>
                <a:r>
                  <a:rPr lang="en-US" altLang="ja-JP" sz="1800"/>
                  <a:t>[%]</a:t>
                </a:r>
                <a:endParaRPr lang="ja-JP" altLang="en-US" sz="18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25672"/>
        <c:crosses val="autoZero"/>
        <c:crossBetween val="midCat"/>
      </c:valAx>
      <c:valAx>
        <c:axId val="2126925672"/>
        <c:scaling>
          <c:orientation val="minMax"/>
        </c:scaling>
        <c:delete val="0"/>
        <c:axPos val="l"/>
        <c:majorGridlines/>
        <c:minorGridlines/>
        <c:title>
          <c:tx>
            <c:rich>
              <a:bodyPr rot="0" vert="horz"/>
              <a:lstStyle/>
              <a:p>
                <a:pPr>
                  <a:defRPr sz="1800"/>
                </a:pPr>
                <a:r>
                  <a:rPr lang="en-US" altLang="en-US" sz="1800"/>
                  <a:t>誤り率[%]</a:t>
                </a:r>
                <a:endParaRPr lang="ja-JP" altLang="en-US" sz="1800"/>
              </a:p>
            </c:rich>
          </c:tx>
          <c:layout>
            <c:manualLayout>
              <c:xMode val="edge"/>
              <c:yMode val="edge"/>
              <c:x val="0.0163265306122449"/>
              <c:y val="0.0162013041925845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18024"/>
        <c:crosses val="autoZero"/>
        <c:crossBetween val="midCat"/>
      </c:valAx>
      <c:valAx>
        <c:axId val="2126931496"/>
        <c:scaling>
          <c:orientation val="minMax"/>
          <c:max val="80.0"/>
          <c:min val="20.0"/>
        </c:scaling>
        <c:delete val="0"/>
        <c:axPos val="r"/>
        <c:title>
          <c:tx>
            <c:rich>
              <a:bodyPr rot="0" vert="horz"/>
              <a:lstStyle/>
              <a:p>
                <a:pPr>
                  <a:defRPr sz="1800"/>
                </a:pPr>
                <a:r>
                  <a:rPr lang="en-US" altLang="ja-JP" sz="1800"/>
                  <a:t>PSNR[db]</a:t>
                </a:r>
                <a:endParaRPr lang="ja-JP" altLang="en-US" sz="1800"/>
              </a:p>
            </c:rich>
          </c:tx>
          <c:layout>
            <c:manualLayout>
              <c:xMode val="edge"/>
              <c:yMode val="edge"/>
              <c:x val="0.777529808773903"/>
              <c:y val="0.0233612087271907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37160"/>
        <c:crosses val="max"/>
        <c:crossBetween val="midCat"/>
        <c:majorUnit val="10.0"/>
        <c:minorUnit val="1.0"/>
      </c:valAx>
      <c:valAx>
        <c:axId val="21269371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26931496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871524238041673"/>
          <c:y val="0.431395335726232"/>
          <c:w val="0.110788687128395"/>
          <c:h val="0.141982598237273"/>
        </c:manualLayout>
      </c:layout>
      <c:overlay val="0"/>
      <c:txPr>
        <a:bodyPr/>
        <a:lstStyle/>
        <a:p>
          <a:pPr>
            <a:defRPr sz="18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png>
</file>

<file path=ppt/media/image6.png>
</file>

<file path=ppt/media/image9.png>
</file>

<file path=ppt/media/media1.wav>
</file>

<file path=ppt/media/media10.wav>
</file>

<file path=ppt/media/media11.wav>
</file>

<file path=ppt/media/media12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9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45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61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21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5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37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8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28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12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98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8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4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chart" Target="../charts/chart1.xml"/><Relationship Id="rId5" Type="http://schemas.openxmlformats.org/officeDocument/2006/relationships/image" Target="../media/image1.png"/><Relationship Id="rId1" Type="http://schemas.microsoft.com/office/2007/relationships/media" Target="../media/media10.wav"/><Relationship Id="rId2" Type="http://schemas.openxmlformats.org/officeDocument/2006/relationships/audio" Target="../media/media10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1.png"/><Relationship Id="rId1" Type="http://schemas.microsoft.com/office/2007/relationships/media" Target="../media/media11.wav"/><Relationship Id="rId2" Type="http://schemas.openxmlformats.org/officeDocument/2006/relationships/audio" Target="../media/media11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2.wav"/><Relationship Id="rId2" Type="http://schemas.openxmlformats.org/officeDocument/2006/relationships/audio" Target="../media/media12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__6.bin"/><Relationship Id="rId4" Type="http://schemas.openxmlformats.org/officeDocument/2006/relationships/image" Target="../media/image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4" Type="http://schemas.openxmlformats.org/officeDocument/2006/relationships/slideLayout" Target="../slideLayouts/slideLayout2.xml"/><Relationship Id="rId5" Type="http://schemas.openxmlformats.org/officeDocument/2006/relationships/oleObject" Target="../embeddings/oleObject1.bin"/><Relationship Id="rId6" Type="http://schemas.openxmlformats.org/officeDocument/2006/relationships/image" Target="../media/image2.emf"/><Relationship Id="rId7" Type="http://schemas.openxmlformats.org/officeDocument/2006/relationships/oleObject" Target="../embeddings/oleObject2.bin"/><Relationship Id="rId8" Type="http://schemas.openxmlformats.org/officeDocument/2006/relationships/image" Target="../media/image3.emf"/><Relationship Id="rId9" Type="http://schemas.openxmlformats.org/officeDocument/2006/relationships/image" Target="../media/image1.png"/><Relationship Id="rId1" Type="http://schemas.openxmlformats.org/officeDocument/2006/relationships/vmlDrawing" Target="../drawings/vmlDrawing1.vml"/><Relationship Id="rId2" Type="http://schemas.microsoft.com/office/2007/relationships/media" Target="../media/media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4" Type="http://schemas.openxmlformats.org/officeDocument/2006/relationships/slideLayout" Target="../slideLayouts/slideLayout2.xml"/><Relationship Id="rId5" Type="http://schemas.openxmlformats.org/officeDocument/2006/relationships/oleObject" Target="../embeddings/Microsoft___1.bin"/><Relationship Id="rId6" Type="http://schemas.openxmlformats.org/officeDocument/2006/relationships/image" Target="../media/image4.emf"/><Relationship Id="rId7" Type="http://schemas.openxmlformats.org/officeDocument/2006/relationships/image" Target="../media/image1.png"/><Relationship Id="rId1" Type="http://schemas.openxmlformats.org/officeDocument/2006/relationships/vmlDrawing" Target="../drawings/vmlDrawing2.vml"/><Relationship Id="rId2" Type="http://schemas.microsoft.com/office/2007/relationships/media" Target="../media/media7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av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6" Type="http://schemas.openxmlformats.org/officeDocument/2006/relationships/oleObject" Target="../embeddings/Microsoft___2.bin"/><Relationship Id="rId7" Type="http://schemas.openxmlformats.org/officeDocument/2006/relationships/image" Target="../media/image4.emf"/><Relationship Id="rId8" Type="http://schemas.openxmlformats.org/officeDocument/2006/relationships/image" Target="../media/image1.png"/><Relationship Id="rId9" Type="http://schemas.openxmlformats.org/officeDocument/2006/relationships/oleObject" Target="../embeddings/Microsoft___3.bin"/><Relationship Id="rId10" Type="http://schemas.openxmlformats.org/officeDocument/2006/relationships/image" Target="../media/image5.emf"/><Relationship Id="rId1" Type="http://schemas.openxmlformats.org/officeDocument/2006/relationships/vmlDrawing" Target="../drawings/vmlDrawing3.vml"/><Relationship Id="rId2" Type="http://schemas.microsoft.com/office/2007/relationships/media" Target="../media/media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av"/><Relationship Id="rId4" Type="http://schemas.openxmlformats.org/officeDocument/2006/relationships/slideLayout" Target="../slideLayouts/slideLayout2.xml"/><Relationship Id="rId5" Type="http://schemas.openxmlformats.org/officeDocument/2006/relationships/oleObject" Target="../embeddings/Microsoft___4.bin"/><Relationship Id="rId6" Type="http://schemas.openxmlformats.org/officeDocument/2006/relationships/image" Target="../media/image7.emf"/><Relationship Id="rId7" Type="http://schemas.openxmlformats.org/officeDocument/2006/relationships/oleObject" Target="../embeddings/Microsoft___5.bin"/><Relationship Id="rId8" Type="http://schemas.openxmlformats.org/officeDocument/2006/relationships/image" Target="../media/image8.emf"/><Relationship Id="rId9" Type="http://schemas.openxmlformats.org/officeDocument/2006/relationships/image" Target="../media/image1.png"/><Relationship Id="rId1" Type="http://schemas.openxmlformats.org/officeDocument/2006/relationships/vmlDrawing" Target="../drawings/vmlDrawing4.vml"/><Relationship Id="rId2" Type="http://schemas.microsoft.com/office/2007/relationships/media" Target="../media/media9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97180" y="2130425"/>
            <a:ext cx="8549640" cy="1470025"/>
          </a:xfrm>
        </p:spPr>
        <p:txBody>
          <a:bodyPr>
            <a:normAutofit/>
          </a:bodyPr>
          <a:lstStyle/>
          <a:p>
            <a:r>
              <a:rPr kumimoji="1" lang="ja-JP" altLang="en-US" sz="4000" dirty="0" smtClean="0"/>
              <a:t>誤りパターン埋込み型ステガノグラフィにおける画質劣化の評価</a:t>
            </a:r>
            <a:endParaRPr kumimoji="1" lang="ja-JP" altLang="en-US" sz="40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J0929 </a:t>
            </a:r>
            <a:r>
              <a:rPr kumimoji="1" lang="ja-JP" altLang="en-US" dirty="0" smtClean="0"/>
              <a:t>索手一平</a:t>
            </a:r>
            <a:endParaRPr kumimoji="1" lang="ja-JP" altLang="en-US" dirty="0"/>
          </a:p>
        </p:txBody>
      </p:sp>
      <p:pic>
        <p:nvPicPr>
          <p:cNvPr id="6" name="サウンド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09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53"/>
    </mc:Choice>
    <mc:Fallback>
      <p:transition xmlns:p14="http://schemas.microsoft.com/office/powerpoint/2010/main" spd="slow" advTm="1225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（１）</a:t>
            </a:r>
            <a:endParaRPr kumimoji="1" lang="ja-JP" altLang="en-US" dirty="0"/>
          </a:p>
        </p:txBody>
      </p:sp>
      <p:sp>
        <p:nvSpPr>
          <p:cNvPr id="20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kumimoji="1" lang="ja-JP" altLang="en-US" dirty="0" smtClean="0"/>
              <a:t>使用した画像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サイズ：</a:t>
            </a:r>
            <a:r>
              <a:rPr lang="en-US" altLang="ja-JP" dirty="0" smtClean="0"/>
              <a:t>256×256px</a:t>
            </a:r>
          </a:p>
          <a:p>
            <a:pPr lvl="1"/>
            <a:r>
              <a:rPr kumimoji="1" lang="ja-JP" altLang="en-US" dirty="0" smtClean="0"/>
              <a:t>フォーマット：</a:t>
            </a:r>
            <a:r>
              <a:rPr kumimoji="1" lang="en-US" altLang="ja-JP" dirty="0" smtClean="0"/>
              <a:t>8bit</a:t>
            </a:r>
            <a:r>
              <a:rPr kumimoji="1" lang="ja-JP" altLang="en-US" dirty="0" smtClean="0"/>
              <a:t>グレイスケールビットマップ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SIDBA</a:t>
            </a:r>
            <a:r>
              <a:rPr lang="ja-JP" altLang="en-US" dirty="0" smtClean="0"/>
              <a:t>標準画像の</a:t>
            </a:r>
            <a:r>
              <a:rPr lang="en-US" altLang="ja-JP" dirty="0" err="1" smtClean="0"/>
              <a:t>Lenna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誤りパターンの範囲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8bit〜128bit</a:t>
            </a:r>
          </a:p>
          <a:p>
            <a:pPr lvl="1"/>
            <a:r>
              <a:rPr lang="en-US" altLang="ja-JP" dirty="0" smtClean="0"/>
              <a:t>8bit</a:t>
            </a:r>
            <a:r>
              <a:rPr lang="ja-JP" altLang="en-US" dirty="0" smtClean="0"/>
              <a:t>ごとに算出</a:t>
            </a:r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21" name="図 20" descr="LENNA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778" y="3338567"/>
            <a:ext cx="1560912" cy="156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725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（２）</a:t>
            </a:r>
            <a:endParaRPr kumimoji="1" lang="ja-JP" altLang="en-US" dirty="0"/>
          </a:p>
        </p:txBody>
      </p:sp>
      <p:graphicFrame>
        <p:nvGraphicFramePr>
          <p:cNvPr id="4" name="グラフ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327581"/>
              </p:ext>
            </p:extLst>
          </p:nvPr>
        </p:nvGraphicFramePr>
        <p:xfrm>
          <a:off x="0" y="1071751"/>
          <a:ext cx="9334500" cy="5321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サウンド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19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"/>
    </mc:Choice>
    <mc:Fallback>
      <p:transition xmlns:p14="http://schemas.microsoft.com/office/powerpoint/2010/main" spd="slow" advTm="22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8LENNA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544" y="2045187"/>
            <a:ext cx="2412023" cy="2412023"/>
          </a:xfrm>
          <a:prstGeom prst="rect">
            <a:avLst/>
          </a:prstGeom>
        </p:spPr>
      </p:pic>
      <p:pic>
        <p:nvPicPr>
          <p:cNvPr id="5" name="図 4" descr="128LENNA.bmp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416" y="2045187"/>
            <a:ext cx="2412023" cy="2412023"/>
          </a:xfrm>
          <a:prstGeom prst="rect">
            <a:avLst/>
          </a:prstGeom>
        </p:spPr>
      </p:pic>
      <p:pic>
        <p:nvPicPr>
          <p:cNvPr id="6" name="図 5" descr="LENNA.bmp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44" y="2045187"/>
            <a:ext cx="2412023" cy="2412023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1349418" y="4681961"/>
            <a:ext cx="884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元画像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76971" y="4681961"/>
            <a:ext cx="1998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誤りパターン長</a:t>
            </a:r>
            <a:r>
              <a:rPr kumimoji="1" lang="en-US" altLang="ja-JP" dirty="0" smtClean="0"/>
              <a:t>8bit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58107" y="4681961"/>
            <a:ext cx="234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誤りパターン長</a:t>
            </a:r>
            <a:r>
              <a:rPr kumimoji="1" lang="en-US" altLang="ja-JP" dirty="0" smtClean="0"/>
              <a:t>128bit</a:t>
            </a:r>
            <a:endParaRPr kumimoji="1" lang="ja-JP" altLang="en-US" dirty="0"/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（３）</a:t>
            </a:r>
            <a:endParaRPr kumimoji="1" lang="ja-JP" altLang="en-US" dirty="0"/>
          </a:p>
        </p:txBody>
      </p:sp>
      <p:pic>
        <p:nvPicPr>
          <p:cNvPr id="2" name="サウンド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66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"/>
    </mc:Choice>
    <mc:Fallback>
      <p:transition xmlns:p14="http://schemas.microsoft.com/office/powerpoint/2010/main" spd="slow" advTm="28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</a:t>
            </a:r>
            <a:r>
              <a:rPr kumimoji="1" lang="ja-JP" altLang="en-US" dirty="0" smtClean="0"/>
              <a:t>の予定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128bit</a:t>
            </a:r>
            <a:r>
              <a:rPr kumimoji="1" lang="ja-JP" altLang="en-US" dirty="0" smtClean="0"/>
              <a:t>以上の誤りパターンでのデータの採取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SSIM</a:t>
            </a:r>
            <a:r>
              <a:rPr lang="ja-JP" altLang="en-US" dirty="0" smtClean="0"/>
              <a:t>を用いた評価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さまざま</a:t>
            </a:r>
            <a:r>
              <a:rPr lang="ja-JP" altLang="en-US" dirty="0" smtClean="0"/>
              <a:t>な画像での評価</a:t>
            </a:r>
            <a:endParaRPr lang="en-US" altLang="ja-JP" dirty="0" smtClean="0"/>
          </a:p>
          <a:p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4" name="サウンド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01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5"/>
    </mc:Choice>
    <mc:Fallback>
      <p:transition xmlns:p14="http://schemas.microsoft.com/office/powerpoint/2010/main" spd="slow" advTm="133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変換方法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741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8</a:t>
            </a:r>
            <a:r>
              <a:rPr lang="ja-JP" altLang="en-US" sz="2400" dirty="0" smtClean="0">
                <a:solidFill>
                  <a:srgbClr val="000000"/>
                </a:solidFill>
              </a:rPr>
              <a:t>ビットの</a:t>
            </a:r>
            <a:r>
              <a:rPr lang="ja-JP" altLang="en-US" sz="2400" dirty="0" smtClean="0">
                <a:solidFill>
                  <a:srgbClr val="000000"/>
                </a:solidFill>
              </a:rPr>
              <a:t>データ</a:t>
            </a:r>
            <a:r>
              <a:rPr lang="en-US" altLang="ja-JP" sz="2400" dirty="0" smtClean="0">
                <a:solidFill>
                  <a:srgbClr val="000000"/>
                </a:solidFill>
              </a:rPr>
              <a:t>(00011011)</a:t>
            </a:r>
            <a:r>
              <a:rPr lang="en-US" altLang="ja-JP" sz="2400" baseline="-25000" dirty="0" smtClean="0">
                <a:solidFill>
                  <a:srgbClr val="000000"/>
                </a:solidFill>
              </a:rPr>
              <a:t>2</a:t>
            </a:r>
            <a:r>
              <a:rPr lang="en-US" altLang="ja-JP" sz="2400" dirty="0" smtClean="0">
                <a:solidFill>
                  <a:srgbClr val="000000"/>
                </a:solidFill>
              </a:rPr>
              <a:t>(=27)</a:t>
            </a:r>
            <a:r>
              <a:rPr lang="ja-JP" altLang="en-US" sz="2400" dirty="0" smtClean="0">
                <a:solidFill>
                  <a:srgbClr val="000000"/>
                </a:solidFill>
              </a:rPr>
              <a:t>を</a:t>
            </a:r>
            <a:r>
              <a:rPr lang="en-US" altLang="ja-JP" sz="2400" dirty="0" smtClean="0">
                <a:solidFill>
                  <a:srgbClr val="000000"/>
                </a:solidFill>
              </a:rPr>
              <a:t>16</a:t>
            </a:r>
            <a:r>
              <a:rPr lang="ja-JP" altLang="en-US" sz="2400" dirty="0" smtClean="0">
                <a:solidFill>
                  <a:srgbClr val="000000"/>
                </a:solidFill>
              </a:rPr>
              <a:t>ビットの誤りパターンに変換する場合</a:t>
            </a:r>
            <a:endParaRPr lang="ja-JP" altLang="en-US" sz="2400" dirty="0">
              <a:solidFill>
                <a:srgbClr val="000000"/>
              </a:solidFill>
            </a:endParaRPr>
          </a:p>
        </p:txBody>
      </p:sp>
      <p:graphicFrame>
        <p:nvGraphicFramePr>
          <p:cNvPr id="5" name="オブジェクト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9245643"/>
              </p:ext>
            </p:extLst>
          </p:nvPr>
        </p:nvGraphicFramePr>
        <p:xfrm>
          <a:off x="-1082250" y="4566217"/>
          <a:ext cx="419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" name="数式" r:id="rId3" imgW="419100" imgH="469900" progId="Equation.3">
                  <p:embed/>
                </p:oleObj>
              </mc:Choice>
              <mc:Fallback>
                <p:oleObj name="数式" r:id="rId3" imgW="419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082250" y="4566217"/>
                        <a:ext cx="4191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457200" y="2620207"/>
            <a:ext cx="8229600" cy="204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800" dirty="0" smtClean="0">
                <a:solidFill>
                  <a:srgbClr val="000000"/>
                </a:solidFill>
              </a:rPr>
              <a:t>１．オフセットの計算</a:t>
            </a:r>
            <a:endParaRPr lang="en-US" altLang="ja-JP" sz="28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ja-JP" sz="2800" dirty="0">
                <a:solidFill>
                  <a:srgbClr val="000000"/>
                </a:solidFill>
              </a:rPr>
              <a:t> </a:t>
            </a:r>
            <a:r>
              <a:rPr lang="en-US" altLang="ja-JP" sz="2800" dirty="0" smtClean="0">
                <a:solidFill>
                  <a:srgbClr val="000000"/>
                </a:solidFill>
              </a:rPr>
              <a:t> 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lvl="1"/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Font typeface="Arial"/>
              <a:buNone/>
            </a:pP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Font typeface="Arial"/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   </a:t>
            </a:r>
            <a:endParaRPr lang="en-US" altLang="ja-JP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891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 smtClean="0"/>
              <a:t>LSB</a:t>
            </a:r>
            <a:r>
              <a:rPr kumimoji="1" lang="ja-JP" altLang="en-US" sz="3600" dirty="0" smtClean="0"/>
              <a:t>法と誤りパターン埋め込み法の比較</a:t>
            </a:r>
            <a:endParaRPr kumimoji="1" lang="ja-JP" altLang="en-US" sz="3600" dirty="0"/>
          </a:p>
        </p:txBody>
      </p:sp>
      <p:graphicFrame>
        <p:nvGraphicFramePr>
          <p:cNvPr id="5" name="コンテンツ プレースホルダー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0969743"/>
              </p:ext>
            </p:extLst>
          </p:nvPr>
        </p:nvGraphicFramePr>
        <p:xfrm>
          <a:off x="457200" y="2144529"/>
          <a:ext cx="8229600" cy="2595684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128237"/>
                <a:gridCol w="3358163"/>
                <a:gridCol w="2743200"/>
              </a:tblGrid>
              <a:tr h="865228"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LSB</a:t>
                      </a:r>
                      <a:r>
                        <a:rPr kumimoji="1" lang="ja-JP" altLang="en-US" dirty="0" smtClean="0"/>
                        <a:t>法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誤りパターン埋め込み法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65228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誤り率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高い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低い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65228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埋め込み率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低い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高い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0822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ステガノグラフィ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2554788"/>
          </a:xfrm>
        </p:spPr>
        <p:txBody>
          <a:bodyPr>
            <a:normAutofit fontScale="85000" lnSpcReduction="20000"/>
          </a:bodyPr>
          <a:lstStyle/>
          <a:p>
            <a:r>
              <a:rPr kumimoji="1" lang="ja-JP" altLang="en-US" dirty="0" smtClean="0"/>
              <a:t>ステガノグラフィとは</a:t>
            </a:r>
            <a:r>
              <a:rPr kumimoji="1" lang="ja-JP" altLang="en-US" dirty="0" smtClean="0"/>
              <a:t>？</a:t>
            </a:r>
            <a:endParaRPr lang="en-US" altLang="ja-JP" dirty="0" smtClean="0"/>
          </a:p>
          <a:p>
            <a:pPr lvl="1"/>
            <a:r>
              <a:rPr lang="ja-JP" altLang="en-US" dirty="0"/>
              <a:t>秘匿情報を別の媒体に埋め込み，秘密通信そのものを</a:t>
            </a:r>
            <a:r>
              <a:rPr lang="ja-JP" altLang="en-US" dirty="0" smtClean="0"/>
              <a:t>隠蔽する</a:t>
            </a:r>
            <a:r>
              <a:rPr lang="ja-JP" altLang="en-US" dirty="0" smtClean="0"/>
              <a:t>通信</a:t>
            </a:r>
            <a:r>
              <a:rPr lang="ja-JP" altLang="en-US" dirty="0" smtClean="0"/>
              <a:t>技術</a:t>
            </a:r>
            <a:r>
              <a:rPr lang="ja-JP" altLang="en-US" dirty="0"/>
              <a:t>，研究分野の総称</a:t>
            </a:r>
            <a:r>
              <a:rPr lang="ja-JP" altLang="en-US" dirty="0" smtClean="0"/>
              <a:t>．</a:t>
            </a:r>
            <a:endParaRPr lang="en-US" altLang="ja-JP" dirty="0" smtClean="0"/>
          </a:p>
          <a:p>
            <a:r>
              <a:rPr lang="en-US" altLang="ja-JP" dirty="0" smtClean="0"/>
              <a:t>LSB</a:t>
            </a:r>
            <a:r>
              <a:rPr lang="ja-JP" altLang="en-US" dirty="0" smtClean="0"/>
              <a:t>法</a:t>
            </a:r>
            <a:endParaRPr lang="en-US" altLang="ja-JP" dirty="0" smtClean="0"/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埋め込みデータ（バイナリ）</a:t>
            </a:r>
            <a:r>
              <a:rPr lang="ja-JP" altLang="en-US" dirty="0" smtClean="0">
                <a:solidFill>
                  <a:srgbClr val="000000"/>
                </a:solidFill>
              </a:rPr>
              <a:t>を</a:t>
            </a:r>
            <a:r>
              <a:rPr lang="ja-JP" altLang="en-US" dirty="0" smtClean="0">
                <a:solidFill>
                  <a:srgbClr val="000000"/>
                </a:solidFill>
              </a:rPr>
              <a:t>埋め込み対象の</a:t>
            </a:r>
            <a:r>
              <a:rPr lang="ja-JP" altLang="en-US" dirty="0" smtClean="0">
                <a:solidFill>
                  <a:srgbClr val="000000"/>
                </a:solidFill>
              </a:rPr>
              <a:t>の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平面と置き換える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が変化しやすい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誤り率が高い</a:t>
            </a:r>
            <a:endParaRPr lang="en-US" altLang="ja-JP" dirty="0" smtClean="0"/>
          </a:p>
          <a:p>
            <a:endParaRPr lang="en-US" altLang="ja-JP" sz="2800" dirty="0" smtClean="0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63108"/>
              </p:ext>
            </p:extLst>
          </p:nvPr>
        </p:nvGraphicFramePr>
        <p:xfrm>
          <a:off x="2909540" y="5122022"/>
          <a:ext cx="1260591" cy="37084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420197"/>
                <a:gridCol w="420197"/>
                <a:gridCol w="42019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1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0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0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cxnSp>
        <p:nvCxnSpPr>
          <p:cNvPr id="7" name="直線矢印コネクタ 6"/>
          <p:cNvCxnSpPr/>
          <p:nvPr/>
        </p:nvCxnSpPr>
        <p:spPr>
          <a:xfrm flipV="1">
            <a:off x="3123639" y="4876591"/>
            <a:ext cx="0" cy="2734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1037824" y="4439147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037824" y="5117061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>
                <a:solidFill>
                  <a:srgbClr val="000000"/>
                </a:solidFill>
              </a:rPr>
              <a:t>埋め込みデータ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10" name="表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930903"/>
              </p:ext>
            </p:extLst>
          </p:nvPr>
        </p:nvGraphicFramePr>
        <p:xfrm>
          <a:off x="4634091" y="40442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表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84774"/>
              </p:ext>
            </p:extLst>
          </p:nvPr>
        </p:nvGraphicFramePr>
        <p:xfrm>
          <a:off x="5059093" y="40442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表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993357"/>
              </p:ext>
            </p:extLst>
          </p:nvPr>
        </p:nvGraphicFramePr>
        <p:xfrm>
          <a:off x="5475259" y="40460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表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480948"/>
              </p:ext>
            </p:extLst>
          </p:nvPr>
        </p:nvGraphicFramePr>
        <p:xfrm>
          <a:off x="5900261" y="40460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14" name="直線矢印コネクタ 13"/>
          <p:cNvCxnSpPr/>
          <p:nvPr/>
        </p:nvCxnSpPr>
        <p:spPr>
          <a:xfrm flipV="1">
            <a:off x="3545089" y="4878323"/>
            <a:ext cx="0" cy="2734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/>
          <p:cNvCxnSpPr/>
          <p:nvPr/>
        </p:nvCxnSpPr>
        <p:spPr>
          <a:xfrm flipV="1">
            <a:off x="3966539" y="4879755"/>
            <a:ext cx="0" cy="27055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下矢印 15"/>
          <p:cNvSpPr/>
          <p:nvPr/>
        </p:nvSpPr>
        <p:spPr>
          <a:xfrm>
            <a:off x="4464998" y="5428261"/>
            <a:ext cx="283491" cy="337395"/>
          </a:xfrm>
          <a:prstGeom prst="down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993247"/>
              </p:ext>
            </p:extLst>
          </p:nvPr>
        </p:nvGraphicFramePr>
        <p:xfrm>
          <a:off x="2952080" y="404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表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495500"/>
              </p:ext>
            </p:extLst>
          </p:nvPr>
        </p:nvGraphicFramePr>
        <p:xfrm>
          <a:off x="3377082" y="404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1860949"/>
              </p:ext>
            </p:extLst>
          </p:nvPr>
        </p:nvGraphicFramePr>
        <p:xfrm>
          <a:off x="3793248" y="404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0" name="表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868098"/>
              </p:ext>
            </p:extLst>
          </p:nvPr>
        </p:nvGraphicFramePr>
        <p:xfrm>
          <a:off x="4218250" y="404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239027"/>
              </p:ext>
            </p:extLst>
          </p:nvPr>
        </p:nvGraphicFramePr>
        <p:xfrm>
          <a:off x="4639071" y="57842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845703"/>
              </p:ext>
            </p:extLst>
          </p:nvPr>
        </p:nvGraphicFramePr>
        <p:xfrm>
          <a:off x="5064073" y="57842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3" name="表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788556"/>
              </p:ext>
            </p:extLst>
          </p:nvPr>
        </p:nvGraphicFramePr>
        <p:xfrm>
          <a:off x="5480239" y="57860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" name="表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352324"/>
              </p:ext>
            </p:extLst>
          </p:nvPr>
        </p:nvGraphicFramePr>
        <p:xfrm>
          <a:off x="5905241" y="57860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5" name="表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70038"/>
              </p:ext>
            </p:extLst>
          </p:nvPr>
        </p:nvGraphicFramePr>
        <p:xfrm>
          <a:off x="2957060" y="578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6" name="表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7602764"/>
              </p:ext>
            </p:extLst>
          </p:nvPr>
        </p:nvGraphicFramePr>
        <p:xfrm>
          <a:off x="3382062" y="578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" name="表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0900101"/>
              </p:ext>
            </p:extLst>
          </p:nvPr>
        </p:nvGraphicFramePr>
        <p:xfrm>
          <a:off x="3798228" y="578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8" name="表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364605"/>
              </p:ext>
            </p:extLst>
          </p:nvPr>
        </p:nvGraphicFramePr>
        <p:xfrm>
          <a:off x="4223230" y="578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9" name="角丸四角形 28"/>
          <p:cNvSpPr/>
          <p:nvPr/>
        </p:nvSpPr>
        <p:spPr>
          <a:xfrm>
            <a:off x="2857463" y="4355659"/>
            <a:ext cx="1384031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sp>
        <p:nvSpPr>
          <p:cNvPr id="30" name="角丸四角形 29"/>
          <p:cNvSpPr/>
          <p:nvPr/>
        </p:nvSpPr>
        <p:spPr>
          <a:xfrm>
            <a:off x="2862443" y="6095659"/>
            <a:ext cx="1384031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pic>
        <p:nvPicPr>
          <p:cNvPr id="31" name="サウンド 3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65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81"/>
    </mc:Choice>
    <mc:Fallback>
      <p:transition xmlns:p14="http://schemas.microsoft.com/office/powerpoint/2010/main" spd="slow" advTm="3618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4" name="表 1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688221"/>
              </p:ext>
            </p:extLst>
          </p:nvPr>
        </p:nvGraphicFramePr>
        <p:xfrm>
          <a:off x="5916238" y="4597757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7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誤りパターン埋め込み法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8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97634"/>
            <a:ext cx="8229600" cy="2256487"/>
          </a:xfrm>
        </p:spPr>
        <p:txBody>
          <a:bodyPr>
            <a:normAutofit fontScale="85000" lnSpcReduction="20000"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概要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埋め込みたいデータを誤りパターンに変換し，誤りパターンと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平面の排他的論理和を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平面に埋め込む</a:t>
            </a:r>
            <a:endParaRPr lang="en-US" altLang="ja-JP" dirty="0">
              <a:solidFill>
                <a:srgbClr val="000000"/>
              </a:solidFill>
            </a:endParaRPr>
          </a:p>
          <a:p>
            <a:r>
              <a:rPr lang="ja-JP" altLang="en-US" dirty="0" smtClean="0">
                <a:solidFill>
                  <a:srgbClr val="000000"/>
                </a:solidFill>
              </a:rPr>
              <a:t>特徴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が変化しにくい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誤り率が低い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冗長なビット列</a:t>
            </a:r>
            <a:r>
              <a:rPr lang="ja-JP" altLang="en-US" dirty="0" smtClean="0">
                <a:solidFill>
                  <a:srgbClr val="000000"/>
                </a:solidFill>
              </a:rPr>
              <a:t>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埋め込み率が低い</a:t>
            </a:r>
            <a:endParaRPr lang="en-US" altLang="ja-JP" dirty="0" smtClean="0">
              <a:solidFill>
                <a:srgbClr val="000000"/>
              </a:solidFill>
            </a:endParaRPr>
          </a:p>
        </p:txBody>
      </p:sp>
      <p:grpSp>
        <p:nvGrpSpPr>
          <p:cNvPr id="89" name="図形グループ 88"/>
          <p:cNvGrpSpPr/>
          <p:nvPr/>
        </p:nvGrpSpPr>
        <p:grpSpPr>
          <a:xfrm>
            <a:off x="2915298" y="4445758"/>
            <a:ext cx="3396949" cy="657671"/>
            <a:chOff x="2910791" y="4273272"/>
            <a:chExt cx="3396949" cy="657671"/>
          </a:xfrm>
        </p:grpSpPr>
        <p:sp>
          <p:nvSpPr>
            <p:cNvPr id="90" name="テキスト ボックス 89"/>
            <p:cNvSpPr txBox="1"/>
            <p:nvPr/>
          </p:nvSpPr>
          <p:spPr>
            <a:xfrm>
              <a:off x="2910791" y="427327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1" name="テキスト ボックス 90"/>
            <p:cNvSpPr txBox="1"/>
            <p:nvPr/>
          </p:nvSpPr>
          <p:spPr>
            <a:xfrm>
              <a:off x="3333800" y="427327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2" name="テキスト ボックス 91"/>
            <p:cNvSpPr txBox="1"/>
            <p:nvPr/>
          </p:nvSpPr>
          <p:spPr>
            <a:xfrm>
              <a:off x="3766271" y="427825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4189280" y="427825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4" name="テキスト ボックス 93"/>
            <p:cNvSpPr txBox="1"/>
            <p:nvPr/>
          </p:nvSpPr>
          <p:spPr>
            <a:xfrm>
              <a:off x="4614378" y="427963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5" name="テキスト ボックス 94"/>
            <p:cNvSpPr txBox="1"/>
            <p:nvPr/>
          </p:nvSpPr>
          <p:spPr>
            <a:xfrm>
              <a:off x="5026047" y="427963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6" name="テキスト ボックス 95"/>
            <p:cNvSpPr txBox="1"/>
            <p:nvPr/>
          </p:nvSpPr>
          <p:spPr>
            <a:xfrm>
              <a:off x="5458518" y="428461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7" name="テキスト ボックス 96"/>
            <p:cNvSpPr txBox="1"/>
            <p:nvPr/>
          </p:nvSpPr>
          <p:spPr>
            <a:xfrm>
              <a:off x="5881527" y="428461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</p:grpSp>
      <p:sp>
        <p:nvSpPr>
          <p:cNvPr id="98" name="テキスト ボックス 97"/>
          <p:cNvSpPr txBox="1"/>
          <p:nvPr/>
        </p:nvSpPr>
        <p:spPr>
          <a:xfrm>
            <a:off x="1037824" y="4223687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99" name="テキスト ボックス 98"/>
          <p:cNvSpPr txBox="1"/>
          <p:nvPr/>
        </p:nvSpPr>
        <p:spPr>
          <a:xfrm>
            <a:off x="1037824" y="4844901"/>
            <a:ext cx="198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>
                <a:solidFill>
                  <a:srgbClr val="000000"/>
                </a:solidFill>
              </a:rPr>
              <a:t>100</a:t>
            </a:r>
            <a:r>
              <a:rPr kumimoji="1" lang="ja-JP" altLang="en-US" dirty="0" smtClean="0">
                <a:solidFill>
                  <a:srgbClr val="000000"/>
                </a:solidFill>
              </a:rPr>
              <a:t>に対応する</a:t>
            </a:r>
            <a:endParaRPr kumimoji="1" lang="en-US" altLang="ja-JP" dirty="0" smtClean="0">
              <a:solidFill>
                <a:srgbClr val="000000"/>
              </a:solidFill>
            </a:endParaRPr>
          </a:p>
          <a:p>
            <a:pPr algn="ctr"/>
            <a:r>
              <a:rPr kumimoji="1" lang="ja-JP" altLang="en-US" dirty="0" smtClean="0">
                <a:solidFill>
                  <a:srgbClr val="000000"/>
                </a:solidFill>
              </a:rPr>
              <a:t>誤りパターン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100" name="表 9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7917590"/>
              </p:ext>
            </p:extLst>
          </p:nvPr>
        </p:nvGraphicFramePr>
        <p:xfrm>
          <a:off x="4634091" y="382881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1" name="表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9488002"/>
              </p:ext>
            </p:extLst>
          </p:nvPr>
        </p:nvGraphicFramePr>
        <p:xfrm>
          <a:off x="5059093" y="382881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2" name="表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844673"/>
              </p:ext>
            </p:extLst>
          </p:nvPr>
        </p:nvGraphicFramePr>
        <p:xfrm>
          <a:off x="5475259" y="383055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3" name="表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035132"/>
              </p:ext>
            </p:extLst>
          </p:nvPr>
        </p:nvGraphicFramePr>
        <p:xfrm>
          <a:off x="5900261" y="383055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4" name="下矢印 103"/>
          <p:cNvSpPr/>
          <p:nvPr/>
        </p:nvSpPr>
        <p:spPr>
          <a:xfrm>
            <a:off x="4464998" y="5371561"/>
            <a:ext cx="283491" cy="337395"/>
          </a:xfrm>
          <a:prstGeom prst="downArrow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graphicFrame>
        <p:nvGraphicFramePr>
          <p:cNvPr id="105" name="表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853666"/>
              </p:ext>
            </p:extLst>
          </p:nvPr>
        </p:nvGraphicFramePr>
        <p:xfrm>
          <a:off x="2952080" y="383157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6" name="表 10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010201"/>
              </p:ext>
            </p:extLst>
          </p:nvPr>
        </p:nvGraphicFramePr>
        <p:xfrm>
          <a:off x="3377082" y="383157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7" name="表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344281"/>
              </p:ext>
            </p:extLst>
          </p:nvPr>
        </p:nvGraphicFramePr>
        <p:xfrm>
          <a:off x="3793248" y="383330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8" name="表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0655990"/>
              </p:ext>
            </p:extLst>
          </p:nvPr>
        </p:nvGraphicFramePr>
        <p:xfrm>
          <a:off x="4218250" y="383330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9" name="表 10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771757"/>
              </p:ext>
            </p:extLst>
          </p:nvPr>
        </p:nvGraphicFramePr>
        <p:xfrm>
          <a:off x="4639071" y="575025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0" name="表 10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4920244"/>
              </p:ext>
            </p:extLst>
          </p:nvPr>
        </p:nvGraphicFramePr>
        <p:xfrm>
          <a:off x="5064073" y="575025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1" name="表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4881597"/>
              </p:ext>
            </p:extLst>
          </p:nvPr>
        </p:nvGraphicFramePr>
        <p:xfrm>
          <a:off x="5480239" y="575199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2" name="表 1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2009187"/>
              </p:ext>
            </p:extLst>
          </p:nvPr>
        </p:nvGraphicFramePr>
        <p:xfrm>
          <a:off x="5905241" y="575199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3" name="表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11031"/>
              </p:ext>
            </p:extLst>
          </p:nvPr>
        </p:nvGraphicFramePr>
        <p:xfrm>
          <a:off x="2957060" y="575301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4" name="表 1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504123"/>
              </p:ext>
            </p:extLst>
          </p:nvPr>
        </p:nvGraphicFramePr>
        <p:xfrm>
          <a:off x="3382062" y="575301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5" name="表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8088989"/>
              </p:ext>
            </p:extLst>
          </p:nvPr>
        </p:nvGraphicFramePr>
        <p:xfrm>
          <a:off x="3798228" y="575474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6" name="表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1270813"/>
              </p:ext>
            </p:extLst>
          </p:nvPr>
        </p:nvGraphicFramePr>
        <p:xfrm>
          <a:off x="4223230" y="575474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7" name="表 1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158191"/>
              </p:ext>
            </p:extLst>
          </p:nvPr>
        </p:nvGraphicFramePr>
        <p:xfrm>
          <a:off x="2940006" y="459404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18" name="表 1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992621"/>
              </p:ext>
            </p:extLst>
          </p:nvPr>
        </p:nvGraphicFramePr>
        <p:xfrm>
          <a:off x="3365008" y="459404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19" name="表 1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696008"/>
              </p:ext>
            </p:extLst>
          </p:nvPr>
        </p:nvGraphicFramePr>
        <p:xfrm>
          <a:off x="3785256" y="46044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0" name="表 1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396574"/>
              </p:ext>
            </p:extLst>
          </p:nvPr>
        </p:nvGraphicFramePr>
        <p:xfrm>
          <a:off x="4210258" y="46044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1" name="表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032407"/>
              </p:ext>
            </p:extLst>
          </p:nvPr>
        </p:nvGraphicFramePr>
        <p:xfrm>
          <a:off x="4645986" y="4587373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2" name="表 1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639573"/>
              </p:ext>
            </p:extLst>
          </p:nvPr>
        </p:nvGraphicFramePr>
        <p:xfrm>
          <a:off x="5070988" y="4587373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3" name="表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480605"/>
              </p:ext>
            </p:extLst>
          </p:nvPr>
        </p:nvGraphicFramePr>
        <p:xfrm>
          <a:off x="5491236" y="4597757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25" name="角丸四角形 124"/>
          <p:cNvSpPr/>
          <p:nvPr/>
        </p:nvSpPr>
        <p:spPr>
          <a:xfrm>
            <a:off x="2868803" y="4140199"/>
            <a:ext cx="3454784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sp>
        <p:nvSpPr>
          <p:cNvPr id="126" name="角丸四角形 125"/>
          <p:cNvSpPr/>
          <p:nvPr/>
        </p:nvSpPr>
        <p:spPr>
          <a:xfrm>
            <a:off x="2873783" y="6061639"/>
            <a:ext cx="3454784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pic>
        <p:nvPicPr>
          <p:cNvPr id="29" name="サウンド 2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7466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532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18"/>
    </mc:Choice>
    <mc:Fallback>
      <p:transition xmlns:p14="http://schemas.microsoft.com/office/powerpoint/2010/main" spd="slow" advTm="3301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誤りテーブルを用いた変換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3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17060" y="4570944"/>
            <a:ext cx="7754604" cy="1949684"/>
          </a:xfrm>
        </p:spPr>
        <p:txBody>
          <a:bodyPr>
            <a:normAutofit fontScale="77500" lnSpcReduction="20000"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問題</a:t>
            </a:r>
            <a:r>
              <a:rPr lang="ja-JP" altLang="en-US" dirty="0" smtClean="0">
                <a:solidFill>
                  <a:srgbClr val="000000"/>
                </a:solidFill>
              </a:rPr>
              <a:t>点</a:t>
            </a:r>
            <a:endParaRPr lang="en-US" altLang="ja-JP" dirty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埋め込みデータ：</a:t>
            </a:r>
            <a:r>
              <a:rPr lang="en-US" altLang="ja-JP" dirty="0" smtClean="0">
                <a:solidFill>
                  <a:srgbClr val="000000"/>
                </a:solidFill>
              </a:rPr>
              <a:t>n</a:t>
            </a:r>
            <a:r>
              <a:rPr lang="ja-JP" altLang="en-US" dirty="0" smtClean="0">
                <a:solidFill>
                  <a:srgbClr val="000000"/>
                </a:solidFill>
              </a:rPr>
              <a:t>ビット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誤りパターンが最低でも</a:t>
            </a:r>
            <a:r>
              <a:rPr lang="en-US" altLang="ja-JP" dirty="0" smtClean="0">
                <a:solidFill>
                  <a:srgbClr val="000000"/>
                </a:solidFill>
              </a:rPr>
              <a:t>2</a:t>
            </a:r>
            <a:r>
              <a:rPr lang="en-US" altLang="ja-JP" baseline="30000" dirty="0" smtClean="0">
                <a:solidFill>
                  <a:srgbClr val="000000"/>
                </a:solidFill>
              </a:rPr>
              <a:t>n</a:t>
            </a:r>
            <a:r>
              <a:rPr lang="ja-JP" altLang="en-US" dirty="0" smtClean="0">
                <a:solidFill>
                  <a:srgbClr val="000000"/>
                </a:solidFill>
              </a:rPr>
              <a:t>パターン</a:t>
            </a:r>
            <a:endParaRPr lang="en-US" altLang="ja-JP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dirty="0" smtClean="0">
              <a:solidFill>
                <a:srgbClr val="000000"/>
              </a:solidFill>
            </a:endParaRPr>
          </a:p>
          <a:p>
            <a:pPr marL="0" lvl="2" indent="0" algn="ctr">
              <a:buNone/>
            </a:pPr>
            <a:r>
              <a:rPr lang="ja-JP" altLang="en-US" sz="3500" b="1" dirty="0" smtClean="0">
                <a:solidFill>
                  <a:srgbClr val="000000"/>
                </a:solidFill>
              </a:rPr>
              <a:t>メモリ制約の大きい環境での実装が困難</a:t>
            </a:r>
          </a:p>
          <a:p>
            <a:endParaRPr lang="ja-JP" altLang="en-US" b="1" dirty="0" smtClean="0">
              <a:solidFill>
                <a:srgbClr val="000000"/>
              </a:solidFill>
            </a:endParaRPr>
          </a:p>
        </p:txBody>
      </p:sp>
      <p:graphicFrame>
        <p:nvGraphicFramePr>
          <p:cNvPr id="34" name="表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442858"/>
              </p:ext>
            </p:extLst>
          </p:nvPr>
        </p:nvGraphicFramePr>
        <p:xfrm>
          <a:off x="3151760" y="1909952"/>
          <a:ext cx="2914946" cy="2488745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457473"/>
                <a:gridCol w="1457473"/>
              </a:tblGrid>
              <a:tr h="54196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>
                          <a:solidFill>
                            <a:schemeClr val="tx1"/>
                          </a:solidFill>
                        </a:rPr>
                        <a:t>埋め込みデータ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>
                          <a:solidFill>
                            <a:schemeClr val="tx1"/>
                          </a:solidFill>
                        </a:rPr>
                        <a:t>誤りパターン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0000000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0001000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111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1000000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5" name="テキスト ボックス 34"/>
          <p:cNvSpPr txBox="1"/>
          <p:nvPr/>
        </p:nvSpPr>
        <p:spPr>
          <a:xfrm>
            <a:off x="3327214" y="1361048"/>
            <a:ext cx="2490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誤りパターンテーブル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21120" y="1361048"/>
            <a:ext cx="1901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埋め込みデータ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1599784" y="2976315"/>
            <a:ext cx="7175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>
                <a:solidFill>
                  <a:srgbClr val="000000"/>
                </a:solidFill>
              </a:rPr>
              <a:t>参照</a:t>
            </a:r>
            <a:endParaRPr kumimoji="1" lang="ja-JP" altLang="en-US" sz="1600" dirty="0">
              <a:solidFill>
                <a:srgbClr val="000000"/>
              </a:solidFill>
            </a:endParaRPr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6888639" y="2976315"/>
            <a:ext cx="604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>
                <a:solidFill>
                  <a:srgbClr val="000000"/>
                </a:solidFill>
              </a:rPr>
              <a:t>決定</a:t>
            </a:r>
            <a:endParaRPr kumimoji="1" lang="ja-JP" altLang="en-US" sz="1600" dirty="0">
              <a:solidFill>
                <a:srgbClr val="000000"/>
              </a:solidFill>
            </a:endParaRPr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926783" y="1758139"/>
            <a:ext cx="693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１００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cxnSp>
        <p:nvCxnSpPr>
          <p:cNvPr id="40" name="カギ線コネクタ 39"/>
          <p:cNvCxnSpPr/>
          <p:nvPr/>
        </p:nvCxnSpPr>
        <p:spPr>
          <a:xfrm rot="16200000" flipH="1">
            <a:off x="1462701" y="2134587"/>
            <a:ext cx="1124759" cy="1469318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6914039" y="1417638"/>
            <a:ext cx="15906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誤りパターン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7134142" y="1814729"/>
            <a:ext cx="1121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solidFill>
                  <a:srgbClr val="000000"/>
                </a:solidFill>
              </a:rPr>
              <a:t>0001000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cxnSp>
        <p:nvCxnSpPr>
          <p:cNvPr id="43" name="カギ線コネクタ 42"/>
          <p:cNvCxnSpPr/>
          <p:nvPr/>
        </p:nvCxnSpPr>
        <p:spPr>
          <a:xfrm flipV="1">
            <a:off x="6316316" y="2300818"/>
            <a:ext cx="1417193" cy="1130808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サウンド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42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18"/>
    </mc:Choice>
    <mc:Fallback>
      <p:transition xmlns:p14="http://schemas.microsoft.com/office/powerpoint/2010/main" spd="slow" advTm="3001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本研究の目的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目的１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誤りパターン埋め込み法における画質劣化と埋め込み率のトレードオフ関係を</a:t>
            </a:r>
            <a:r>
              <a:rPr lang="ja-JP" altLang="en-US" dirty="0" smtClean="0">
                <a:solidFill>
                  <a:srgbClr val="000000"/>
                </a:solidFill>
              </a:rPr>
              <a:t>実験的に</a:t>
            </a:r>
            <a:r>
              <a:rPr lang="ja-JP" altLang="en-US" dirty="0" smtClean="0">
                <a:solidFill>
                  <a:srgbClr val="000000"/>
                </a:solidFill>
              </a:rPr>
              <a:t>明らかにする．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endParaRPr lang="en-US" altLang="ja-JP" dirty="0" smtClean="0">
              <a:solidFill>
                <a:srgbClr val="000000"/>
              </a:solidFill>
            </a:endParaRPr>
          </a:p>
          <a:p>
            <a:r>
              <a:rPr lang="ja-JP" altLang="en-US" dirty="0" smtClean="0">
                <a:solidFill>
                  <a:srgbClr val="000000"/>
                </a:solidFill>
              </a:rPr>
              <a:t>目的２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err="1">
                <a:solidFill>
                  <a:srgbClr val="000000"/>
                </a:solidFill>
              </a:rPr>
              <a:t>Shalkwijk</a:t>
            </a:r>
            <a:r>
              <a:rPr lang="ja-JP" altLang="en-US" dirty="0">
                <a:solidFill>
                  <a:srgbClr val="000000"/>
                </a:solidFill>
              </a:rPr>
              <a:t>の数え上げ符号を用いた埋め込みデータから誤りパターン</a:t>
            </a:r>
            <a:r>
              <a:rPr lang="ja-JP" altLang="en-US" dirty="0" smtClean="0">
                <a:solidFill>
                  <a:srgbClr val="000000"/>
                </a:solidFill>
              </a:rPr>
              <a:t>への</a:t>
            </a:r>
            <a:r>
              <a:rPr lang="ja-JP" altLang="en-US" dirty="0">
                <a:solidFill>
                  <a:srgbClr val="000000"/>
                </a:solidFill>
              </a:rPr>
              <a:t>動的な</a:t>
            </a:r>
            <a:r>
              <a:rPr lang="ja-JP" altLang="en-US" dirty="0" smtClean="0">
                <a:solidFill>
                  <a:srgbClr val="000000"/>
                </a:solidFill>
              </a:rPr>
              <a:t>変換</a:t>
            </a:r>
            <a:r>
              <a:rPr lang="ja-JP" altLang="en-US" dirty="0">
                <a:solidFill>
                  <a:srgbClr val="000000"/>
                </a:solidFill>
              </a:rPr>
              <a:t>手法の提案</a:t>
            </a:r>
            <a:endParaRPr lang="ja-JP" altLang="en-US" dirty="0">
              <a:solidFill>
                <a:srgbClr val="000000"/>
              </a:solidFill>
            </a:endParaRPr>
          </a:p>
        </p:txBody>
      </p:sp>
      <p:pic>
        <p:nvPicPr>
          <p:cNvPr id="6" name="サウンド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941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60"/>
    </mc:Choice>
    <mc:Fallback>
      <p:transition xmlns:p14="http://schemas.microsoft.com/office/powerpoint/2010/main" spd="slow" advTm="2926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en-US" altLang="ja-JP" dirty="0" err="1" smtClean="0">
                <a:solidFill>
                  <a:srgbClr val="000000"/>
                </a:solidFill>
              </a:rPr>
              <a:t>Shalkwijk</a:t>
            </a:r>
            <a:r>
              <a:rPr kumimoji="1" lang="ja-JP" altLang="en-US" dirty="0" smtClean="0">
                <a:solidFill>
                  <a:srgbClr val="000000"/>
                </a:solidFill>
              </a:rPr>
              <a:t>の数え上げ符号とは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1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3500"/>
            <a:ext cx="8229600" cy="2319681"/>
          </a:xfrm>
        </p:spPr>
        <p:txBody>
          <a:bodyPr>
            <a:noAutofit/>
          </a:bodyPr>
          <a:lstStyle/>
          <a:p>
            <a:r>
              <a:rPr kumimoji="1" lang="ja-JP" altLang="en-US" sz="2800" dirty="0" smtClean="0">
                <a:solidFill>
                  <a:srgbClr val="000000"/>
                </a:solidFill>
              </a:rPr>
              <a:t>概要</a:t>
            </a:r>
            <a:endParaRPr kumimoji="1" lang="en-US" altLang="ja-JP" sz="2800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sz="2400" dirty="0" smtClean="0">
                <a:solidFill>
                  <a:srgbClr val="000000"/>
                </a:solidFill>
              </a:rPr>
              <a:t>長さ</a:t>
            </a:r>
            <a:r>
              <a:rPr lang="ja-JP" altLang="en-US" sz="2400" dirty="0">
                <a:solidFill>
                  <a:srgbClr val="000000"/>
                </a:solidFill>
              </a:rPr>
              <a:t>ｎ，ハミング重み</a:t>
            </a:r>
            <a:r>
              <a:rPr lang="en-US" altLang="ja-JP" sz="2400" dirty="0">
                <a:solidFill>
                  <a:srgbClr val="000000"/>
                </a:solidFill>
              </a:rPr>
              <a:t>k</a:t>
            </a:r>
            <a:r>
              <a:rPr lang="ja-JP" altLang="en-US" sz="2400" dirty="0">
                <a:solidFill>
                  <a:srgbClr val="000000"/>
                </a:solidFill>
              </a:rPr>
              <a:t>の２</a:t>
            </a:r>
            <a:r>
              <a:rPr lang="ja-JP" altLang="en-US" sz="2400" dirty="0" smtClean="0">
                <a:solidFill>
                  <a:srgbClr val="000000"/>
                </a:solidFill>
              </a:rPr>
              <a:t>進数列</a:t>
            </a:r>
            <a:r>
              <a:rPr lang="en-US" altLang="ja-JP" sz="2400" dirty="0" smtClean="0">
                <a:solidFill>
                  <a:srgbClr val="000000"/>
                </a:solidFill>
              </a:rPr>
              <a:t>x</a:t>
            </a:r>
            <a:r>
              <a:rPr lang="ja-JP" altLang="en-US" sz="2400" dirty="0" smtClean="0">
                <a:solidFill>
                  <a:srgbClr val="000000"/>
                </a:solidFill>
              </a:rPr>
              <a:t>の</a:t>
            </a:r>
            <a:r>
              <a:rPr lang="ja-JP" altLang="en-US" sz="2400" dirty="0">
                <a:solidFill>
                  <a:srgbClr val="000000"/>
                </a:solidFill>
              </a:rPr>
              <a:t>集合に対し</a:t>
            </a:r>
            <a:r>
              <a:rPr lang="ja-JP" altLang="en-US" sz="2400" dirty="0" smtClean="0">
                <a:solidFill>
                  <a:srgbClr val="000000"/>
                </a:solidFill>
              </a:rPr>
              <a:t>，一意の１０進数</a:t>
            </a:r>
            <a:r>
              <a:rPr lang="en-US" altLang="ja-JP" sz="2400" dirty="0" err="1" smtClean="0">
                <a:solidFill>
                  <a:srgbClr val="000000"/>
                </a:solidFill>
              </a:rPr>
              <a:t>i</a:t>
            </a:r>
            <a:r>
              <a:rPr lang="en-US" altLang="ja-JP" sz="2400" dirty="0" smtClean="0">
                <a:solidFill>
                  <a:srgbClr val="000000"/>
                </a:solidFill>
              </a:rPr>
              <a:t>(x)</a:t>
            </a:r>
            <a:r>
              <a:rPr lang="ja-JP" altLang="en-US" sz="2400" dirty="0" smtClean="0">
                <a:solidFill>
                  <a:srgbClr val="000000"/>
                </a:solidFill>
              </a:rPr>
              <a:t>を</a:t>
            </a:r>
            <a:endParaRPr lang="en-US" altLang="ja-JP" sz="24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dirty="0">
                <a:solidFill>
                  <a:srgbClr val="000000"/>
                </a:solidFill>
              </a:rPr>
              <a:t>    </a:t>
            </a:r>
            <a:r>
              <a:rPr lang="ja-JP" altLang="en-US" sz="2400" dirty="0" smtClean="0">
                <a:solidFill>
                  <a:srgbClr val="000000"/>
                </a:solidFill>
              </a:rPr>
              <a:t>の</a:t>
            </a:r>
            <a:r>
              <a:rPr lang="ja-JP" altLang="en-US" sz="2400" dirty="0">
                <a:solidFill>
                  <a:srgbClr val="000000"/>
                </a:solidFill>
              </a:rPr>
              <a:t>範囲で割り当てる符号化</a:t>
            </a:r>
            <a:r>
              <a:rPr lang="ja-JP" altLang="en-US" sz="2400" dirty="0" smtClean="0">
                <a:solidFill>
                  <a:srgbClr val="000000"/>
                </a:solidFill>
              </a:rPr>
              <a:t>手法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sz="2400" dirty="0">
              <a:solidFill>
                <a:srgbClr val="000000"/>
              </a:solidFill>
            </a:endParaRPr>
          </a:p>
        </p:txBody>
      </p:sp>
      <p:graphicFrame>
        <p:nvGraphicFramePr>
          <p:cNvPr id="15" name="オブジェクト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9212315"/>
              </p:ext>
            </p:extLst>
          </p:nvPr>
        </p:nvGraphicFramePr>
        <p:xfrm>
          <a:off x="-1082250" y="4566217"/>
          <a:ext cx="419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5" name="数式" r:id="rId5" imgW="419100" imgH="469900" progId="Equation.3">
                  <p:embed/>
                </p:oleObj>
              </mc:Choice>
              <mc:Fallback>
                <p:oleObj name="数式" r:id="rId5" imgW="419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1082250" y="4566217"/>
                        <a:ext cx="4191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オブジェクト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593274"/>
              </p:ext>
            </p:extLst>
          </p:nvPr>
        </p:nvGraphicFramePr>
        <p:xfrm>
          <a:off x="3550472" y="2639712"/>
          <a:ext cx="2030195" cy="851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6" name="数式" r:id="rId7" imgW="1181100" imgH="495300" progId="Equation.3">
                  <p:embed/>
                </p:oleObj>
              </mc:Choice>
              <mc:Fallback>
                <p:oleObj name="数式" r:id="rId7" imgW="1181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50472" y="2639712"/>
                        <a:ext cx="2030195" cy="8513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表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102931"/>
              </p:ext>
            </p:extLst>
          </p:nvPr>
        </p:nvGraphicFramePr>
        <p:xfrm>
          <a:off x="2510548" y="4417069"/>
          <a:ext cx="412313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154"/>
                <a:gridCol w="1542191"/>
                <a:gridCol w="555642"/>
                <a:gridCol w="1474152"/>
              </a:tblGrid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6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7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8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9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0" name="テキスト ボックス 19"/>
          <p:cNvSpPr txBox="1"/>
          <p:nvPr/>
        </p:nvSpPr>
        <p:spPr>
          <a:xfrm>
            <a:off x="1562602" y="3919882"/>
            <a:ext cx="6037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n=5, k=2</a:t>
            </a:r>
            <a:r>
              <a:rPr kumimoji="1" lang="ja-JP" altLang="en-US" sz="2000" dirty="0" smtClean="0"/>
              <a:t>の場合の割り当て表</a:t>
            </a:r>
            <a:endParaRPr kumimoji="1" lang="ja-JP" altLang="en-US" sz="2000" dirty="0"/>
          </a:p>
        </p:txBody>
      </p:sp>
      <p:pic>
        <p:nvPicPr>
          <p:cNvPr id="24" name="サウンド 2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733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7"/>
    </mc:Choice>
    <mc:Fallback>
      <p:transition xmlns:p14="http://schemas.microsoft.com/office/powerpoint/2010/main" spd="slow" advTm="133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変換方法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10488"/>
              </p:ext>
            </p:extLst>
          </p:nvPr>
        </p:nvGraphicFramePr>
        <p:xfrm>
          <a:off x="4506961" y="3713802"/>
          <a:ext cx="412313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7403"/>
                <a:gridCol w="1145942"/>
                <a:gridCol w="917872"/>
                <a:gridCol w="111192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6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7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6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8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7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9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8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9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270829"/>
              </p:ext>
            </p:extLst>
          </p:nvPr>
        </p:nvGraphicFramePr>
        <p:xfrm>
          <a:off x="2415341" y="3713802"/>
          <a:ext cx="188238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511"/>
                <a:gridCol w="963869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kumimoji="1" lang="en-US" altLang="ja-JP" baseline="0" dirty="0" smtClean="0">
                          <a:solidFill>
                            <a:srgbClr val="000000"/>
                          </a:solidFill>
                        </a:rPr>
                        <a:t> → 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704578" y="1782871"/>
            <a:ext cx="3767911" cy="985370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altLang="ja-JP" sz="2400" dirty="0" err="1" smtClean="0">
                <a:solidFill>
                  <a:srgbClr val="000000"/>
                </a:solidFill>
              </a:rPr>
              <a:t>i</a:t>
            </a:r>
            <a:r>
              <a:rPr lang="en-US" altLang="ja-JP" sz="2400" dirty="0" smtClean="0">
                <a:solidFill>
                  <a:srgbClr val="000000"/>
                </a:solidFill>
              </a:rPr>
              <a:t>(x) </a:t>
            </a:r>
            <a:r>
              <a:rPr lang="en-US" altLang="ja-JP" sz="2400" dirty="0" smtClean="0">
                <a:solidFill>
                  <a:srgbClr val="000000"/>
                </a:solidFill>
              </a:rPr>
              <a:t>→ </a:t>
            </a:r>
            <a:r>
              <a:rPr lang="ja-JP" altLang="en-US" sz="2400" dirty="0" smtClean="0">
                <a:solidFill>
                  <a:srgbClr val="000000"/>
                </a:solidFill>
              </a:rPr>
              <a:t>埋め込みデータ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x    → </a:t>
            </a:r>
            <a:r>
              <a:rPr lang="ja-JP" altLang="en-US" sz="2400" dirty="0" smtClean="0">
                <a:solidFill>
                  <a:srgbClr val="000000"/>
                </a:solidFill>
              </a:rPr>
              <a:t>誤りパターン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  <a:endParaRPr lang="en-US" altLang="ja-JP" sz="2400" dirty="0">
              <a:solidFill>
                <a:srgbClr val="000000"/>
              </a:solidFill>
            </a:endParaRPr>
          </a:p>
        </p:txBody>
      </p:sp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4940744"/>
              </p:ext>
            </p:extLst>
          </p:nvPr>
        </p:nvGraphicFramePr>
        <p:xfrm>
          <a:off x="555639" y="3713802"/>
          <a:ext cx="164541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9039"/>
                <a:gridCol w="97637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5157444" y="2974580"/>
            <a:ext cx="2816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n=5, k=2</a:t>
            </a:r>
          </a:p>
          <a:p>
            <a:pPr algn="ctr"/>
            <a:r>
              <a:rPr kumimoji="1" lang="en-US" altLang="ja-JP" sz="2000" dirty="0"/>
              <a:t>offset</a:t>
            </a:r>
            <a:r>
              <a:rPr kumimoji="1" lang="en-US" altLang="ja-JP" sz="2000" dirty="0" smtClean="0"/>
              <a:t>= </a:t>
            </a:r>
            <a:r>
              <a:rPr kumimoji="1" lang="en-US" altLang="ja-JP" sz="2000" dirty="0"/>
              <a:t> </a:t>
            </a:r>
            <a:r>
              <a:rPr kumimoji="1" lang="en-US" altLang="ja-JP" sz="2000" baseline="-25000" dirty="0" smtClean="0"/>
              <a:t>5</a:t>
            </a:r>
            <a:r>
              <a:rPr kumimoji="1" lang="en-US" altLang="ja-JP" sz="2000" dirty="0" smtClean="0"/>
              <a:t>C</a:t>
            </a:r>
            <a:r>
              <a:rPr kumimoji="1" lang="en-US" altLang="ja-JP" sz="2000" baseline="-25000" dirty="0"/>
              <a:t>0</a:t>
            </a:r>
            <a:r>
              <a:rPr kumimoji="1" lang="en-US" altLang="ja-JP" sz="2000" baseline="-25000" dirty="0" smtClean="0"/>
              <a:t> </a:t>
            </a:r>
            <a:r>
              <a:rPr kumimoji="1" lang="en-US" altLang="ja-JP" sz="2000" dirty="0" smtClean="0"/>
              <a:t>+ </a:t>
            </a:r>
            <a:r>
              <a:rPr kumimoji="1" lang="en-US" altLang="ja-JP" sz="2000" baseline="-25000" dirty="0"/>
              <a:t>5</a:t>
            </a:r>
            <a:r>
              <a:rPr kumimoji="1" lang="en-US" altLang="ja-JP" sz="2000" dirty="0"/>
              <a:t>C</a:t>
            </a:r>
            <a:r>
              <a:rPr kumimoji="1" lang="en-US" altLang="ja-JP" sz="2000" baseline="-25000" dirty="0"/>
              <a:t>1 </a:t>
            </a:r>
            <a:r>
              <a:rPr kumimoji="1" lang="en-US" altLang="ja-JP" sz="2000" dirty="0"/>
              <a:t>= </a:t>
            </a:r>
            <a:r>
              <a:rPr kumimoji="1" lang="en-US" altLang="ja-JP" sz="2000" dirty="0" smtClean="0"/>
              <a:t>6</a:t>
            </a:r>
            <a:endParaRPr kumimoji="1" lang="ja-JP" altLang="en-US" sz="2000" baseline="-250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527399" y="2963240"/>
            <a:ext cx="1652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n=5, k=1 offset= </a:t>
            </a:r>
            <a:r>
              <a:rPr kumimoji="1" lang="en-US" altLang="ja-JP" sz="2000" baseline="-25000" dirty="0" smtClean="0"/>
              <a:t>5</a:t>
            </a:r>
            <a:r>
              <a:rPr kumimoji="1" lang="en-US" altLang="ja-JP" sz="2000" dirty="0" smtClean="0"/>
              <a:t>C</a:t>
            </a:r>
            <a:r>
              <a:rPr kumimoji="1" lang="en-US" altLang="ja-JP" sz="2000" baseline="-25000" dirty="0"/>
              <a:t>0</a:t>
            </a:r>
            <a:r>
              <a:rPr kumimoji="1" lang="en-US" altLang="ja-JP" sz="2000" baseline="-25000" dirty="0" smtClean="0"/>
              <a:t> </a:t>
            </a:r>
            <a:r>
              <a:rPr kumimoji="1" lang="en-US" altLang="ja-JP" sz="2000" dirty="0" smtClean="0"/>
              <a:t>= 1</a:t>
            </a:r>
            <a:endParaRPr kumimoji="1" lang="ja-JP" altLang="en-US" sz="2000" baseline="-25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20142" y="3190040"/>
            <a:ext cx="1313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n=5, k=0</a:t>
            </a:r>
            <a:endParaRPr kumimoji="1" lang="ja-JP" altLang="en-US" sz="2000" dirty="0"/>
          </a:p>
        </p:txBody>
      </p:sp>
      <p:graphicFrame>
        <p:nvGraphicFramePr>
          <p:cNvPr id="12" name="オブジェクト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656582"/>
              </p:ext>
            </p:extLst>
          </p:nvPr>
        </p:nvGraphicFramePr>
        <p:xfrm>
          <a:off x="-2104607" y="2067972"/>
          <a:ext cx="1543308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6" name="数式" r:id="rId5" imgW="1054100" imgH="495300" progId="Equation.3">
                  <p:embed/>
                </p:oleObj>
              </mc:Choice>
              <mc:Fallback>
                <p:oleObj name="数式" r:id="rId5" imgW="1054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2104607" y="2067972"/>
                        <a:ext cx="1543308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テキスト ボックス 12"/>
          <p:cNvSpPr txBox="1"/>
          <p:nvPr/>
        </p:nvSpPr>
        <p:spPr>
          <a:xfrm>
            <a:off x="-1501045" y="4173045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0 </a:t>
            </a:r>
            <a:r>
              <a:rPr kumimoji="1" lang="en-US" altLang="ja-JP" dirty="0" smtClean="0"/>
              <a:t>→ 1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-1501045" y="454738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 </a:t>
            </a:r>
            <a:r>
              <a:rPr kumimoji="1" lang="en-US" altLang="ja-JP" dirty="0" smtClean="0"/>
              <a:t>→ 2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-1496065" y="4915125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r>
              <a:rPr kumimoji="1" lang="en-US" altLang="ja-JP" dirty="0" smtClean="0"/>
              <a:t> </a:t>
            </a:r>
            <a:r>
              <a:rPr kumimoji="1" lang="en-US" altLang="ja-JP" dirty="0" smtClean="0"/>
              <a:t>→ 3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-1496065" y="527812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r>
              <a:rPr kumimoji="1" lang="en-US" altLang="ja-JP" dirty="0" smtClean="0"/>
              <a:t> </a:t>
            </a:r>
            <a:r>
              <a:rPr kumimoji="1" lang="en-US" altLang="ja-JP" dirty="0" smtClean="0"/>
              <a:t>→ 4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-1502425" y="563464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4 </a:t>
            </a:r>
            <a:r>
              <a:rPr kumimoji="1" lang="en-US" altLang="ja-JP" dirty="0" smtClean="0"/>
              <a:t>→ 5</a:t>
            </a:r>
            <a:endParaRPr kumimoji="1" lang="ja-JP" altLang="en-US" dirty="0"/>
          </a:p>
        </p:txBody>
      </p:sp>
      <p:pic>
        <p:nvPicPr>
          <p:cNvPr id="19" name="サウンド 1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802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6"/>
    </mc:Choice>
    <mc:Fallback>
      <p:transition xmlns:p14="http://schemas.microsoft.com/office/powerpoint/2010/main" spd="slow" advTm="432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手順</a:t>
            </a:r>
            <a:r>
              <a:rPr kumimoji="1" lang="ja-JP" altLang="en-US" dirty="0" smtClean="0"/>
              <a:t>（１）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61802" y="1587631"/>
            <a:ext cx="8229600" cy="47288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ja-JP" altLang="en-US" sz="2400" dirty="0" smtClean="0"/>
              <a:t>１．</a:t>
            </a:r>
            <a:r>
              <a:rPr lang="en-US" altLang="ja-JP" sz="2400" dirty="0" smtClean="0"/>
              <a:t> </a:t>
            </a:r>
            <a:r>
              <a:rPr lang="ja-JP" altLang="en-US" sz="2400" dirty="0" smtClean="0"/>
              <a:t>誤りパターンの埋め込み</a:t>
            </a:r>
            <a:endParaRPr lang="en-US" altLang="ja-JP" sz="24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ja-JP" altLang="en-US" sz="2000" dirty="0" smtClean="0"/>
              <a:t>メッセージ（ｍ）</a:t>
            </a:r>
            <a:r>
              <a:rPr lang="en-US" altLang="ja-JP" sz="2000" baseline="-25000" dirty="0" smtClean="0"/>
              <a:t>10</a:t>
            </a:r>
            <a:r>
              <a:rPr lang="ja-JP" altLang="en-US" sz="2000" dirty="0" smtClean="0"/>
              <a:t>に対し以下の式を満足する最大のｋを計算</a:t>
            </a: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400050" lvl="1" indent="0">
              <a:buNone/>
            </a:pPr>
            <a:endParaRPr lang="en-US" altLang="ja-JP" sz="2000" dirty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ja-JP" altLang="en-US" sz="2000" dirty="0" smtClean="0"/>
              <a:t>以下の式を満足する</a:t>
            </a:r>
            <a:r>
              <a:rPr lang="en-US" altLang="ja-JP" sz="2000" dirty="0" smtClean="0"/>
              <a:t>offset</a:t>
            </a:r>
            <a:r>
              <a:rPr lang="ja-JP" altLang="en-US" sz="2000" dirty="0" smtClean="0"/>
              <a:t>を計算</a:t>
            </a: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en-US" altLang="ja-JP" sz="2000" dirty="0" err="1" smtClean="0"/>
              <a:t>Shalkwijk</a:t>
            </a:r>
            <a:r>
              <a:rPr lang="ja-JP" altLang="en-US" sz="2000" dirty="0" smtClean="0"/>
              <a:t>の数え上げ符号を用いて，（ｍ）</a:t>
            </a:r>
            <a:r>
              <a:rPr lang="en-US" altLang="ja-JP" sz="2000" baseline="-25000" dirty="0" smtClean="0"/>
              <a:t>10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– offset</a:t>
            </a:r>
            <a:r>
              <a:rPr lang="ja-JP" altLang="en-US" sz="2000" dirty="0" smtClean="0"/>
              <a:t>を</a:t>
            </a:r>
            <a:r>
              <a:rPr lang="en-US" altLang="ja-JP" sz="2000" dirty="0" err="1" smtClean="0"/>
              <a:t>i</a:t>
            </a:r>
            <a:r>
              <a:rPr lang="en-US" altLang="ja-JP" sz="2000" dirty="0" smtClean="0"/>
              <a:t>(x)</a:t>
            </a:r>
            <a:r>
              <a:rPr lang="ja-JP" altLang="en-US" sz="2000" dirty="0" smtClean="0"/>
              <a:t>とするビット長</a:t>
            </a:r>
            <a:r>
              <a:rPr lang="en-US" altLang="ja-JP" sz="2000" dirty="0" smtClean="0"/>
              <a:t>n</a:t>
            </a:r>
            <a:r>
              <a:rPr lang="ja-JP" altLang="en-US" sz="2000" dirty="0" smtClean="0"/>
              <a:t>，ハミング重み</a:t>
            </a:r>
            <a:r>
              <a:rPr lang="en-US" altLang="ja-JP" sz="2000" dirty="0" smtClean="0"/>
              <a:t>k+1</a:t>
            </a:r>
            <a:r>
              <a:rPr lang="ja-JP" altLang="en-US" sz="2000" dirty="0" smtClean="0"/>
              <a:t>の２進数</a:t>
            </a:r>
            <a:r>
              <a:rPr lang="en-US" altLang="ja-JP" sz="2000" dirty="0" smtClean="0"/>
              <a:t>x</a:t>
            </a:r>
            <a:r>
              <a:rPr lang="ja-JP" altLang="en-US" sz="2000" dirty="0" smtClean="0"/>
              <a:t>を算出し誤りパターンとする</a:t>
            </a: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en-US" altLang="ja-JP" sz="2000" dirty="0" smtClean="0"/>
              <a:t>LSB</a:t>
            </a:r>
            <a:r>
              <a:rPr lang="ja-JP" altLang="en-US" sz="2000" dirty="0" smtClean="0"/>
              <a:t>平面との排他的論理和をとり画像に埋め込む</a:t>
            </a:r>
            <a:endParaRPr lang="en-US" altLang="ja-JP" sz="2000" dirty="0"/>
          </a:p>
        </p:txBody>
      </p:sp>
      <p:grpSp>
        <p:nvGrpSpPr>
          <p:cNvPr id="4" name="図形グループ 3"/>
          <p:cNvGrpSpPr/>
          <p:nvPr/>
        </p:nvGrpSpPr>
        <p:grpSpPr>
          <a:xfrm>
            <a:off x="9646698" y="2465611"/>
            <a:ext cx="6347169" cy="2581022"/>
            <a:chOff x="1415943" y="1676086"/>
            <a:chExt cx="6347169" cy="2581022"/>
          </a:xfrm>
        </p:grpSpPr>
        <p:grpSp>
          <p:nvGrpSpPr>
            <p:cNvPr id="5" name="図形グループ 4"/>
            <p:cNvGrpSpPr/>
            <p:nvPr/>
          </p:nvGrpSpPr>
          <p:grpSpPr>
            <a:xfrm>
              <a:off x="1415943" y="2183641"/>
              <a:ext cx="943487" cy="524977"/>
              <a:chOff x="497541" y="2067796"/>
              <a:chExt cx="1187355" cy="681545"/>
            </a:xfrm>
          </p:grpSpPr>
          <p:sp>
            <p:nvSpPr>
              <p:cNvPr id="27" name="正方形/長方形 26"/>
              <p:cNvSpPr/>
              <p:nvPr/>
            </p:nvSpPr>
            <p:spPr>
              <a:xfrm>
                <a:off x="532220" y="2067796"/>
                <a:ext cx="1124655" cy="667302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8" name="テキスト ボックス 27"/>
              <p:cNvSpPr txBox="1"/>
              <p:nvPr/>
            </p:nvSpPr>
            <p:spPr>
              <a:xfrm>
                <a:off x="497541" y="2070077"/>
                <a:ext cx="1187355" cy="679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ja-JP" altLang="en-US" sz="1400" dirty="0" smtClean="0"/>
                  <a:t>メッセージ</a:t>
                </a:r>
                <a:endParaRPr kumimoji="1" lang="en-US" altLang="ja-JP" sz="1400" dirty="0" smtClean="0"/>
              </a:p>
              <a:p>
                <a:r>
                  <a:rPr kumimoji="1" lang="ja-JP" altLang="en-US" sz="1400" dirty="0" smtClean="0"/>
                  <a:t>生成器</a:t>
                </a:r>
                <a:endParaRPr kumimoji="1" lang="ja-JP" altLang="en-US" sz="1400" dirty="0"/>
              </a:p>
            </p:txBody>
          </p:sp>
        </p:grpSp>
        <p:pic>
          <p:nvPicPr>
            <p:cNvPr id="6" name="図 5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3259" y="2961931"/>
              <a:ext cx="696788" cy="696788"/>
            </a:xfrm>
            <a:prstGeom prst="rect">
              <a:avLst/>
            </a:prstGeom>
          </p:spPr>
        </p:pic>
        <p:cxnSp>
          <p:nvCxnSpPr>
            <p:cNvPr id="7" name="直線矢印コネクタ 6"/>
            <p:cNvCxnSpPr/>
            <p:nvPr/>
          </p:nvCxnSpPr>
          <p:spPr>
            <a:xfrm>
              <a:off x="2385009" y="2451829"/>
              <a:ext cx="40935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図形グループ 7"/>
            <p:cNvGrpSpPr/>
            <p:nvPr/>
          </p:nvGrpSpPr>
          <p:grpSpPr>
            <a:xfrm>
              <a:off x="2789809" y="2183645"/>
              <a:ext cx="1146468" cy="525448"/>
              <a:chOff x="2220835" y="1917223"/>
              <a:chExt cx="1146468" cy="525448"/>
            </a:xfrm>
          </p:grpSpPr>
          <p:sp>
            <p:nvSpPr>
              <p:cNvPr id="25" name="正方形/長方形 24"/>
              <p:cNvSpPr/>
              <p:nvPr/>
            </p:nvSpPr>
            <p:spPr>
              <a:xfrm>
                <a:off x="2243237" y="1917223"/>
                <a:ext cx="1095354" cy="514006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6" name="テキスト ボックス 25"/>
              <p:cNvSpPr txBox="1"/>
              <p:nvPr/>
            </p:nvSpPr>
            <p:spPr>
              <a:xfrm>
                <a:off x="2220835" y="1919451"/>
                <a:ext cx="114646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1400" dirty="0" smtClean="0"/>
                  <a:t>誤りパターン</a:t>
                </a:r>
                <a:endParaRPr kumimoji="1" lang="en-US" altLang="ja-JP" sz="1400" dirty="0" smtClean="0"/>
              </a:p>
              <a:p>
                <a:pPr algn="ctr"/>
                <a:r>
                  <a:rPr kumimoji="1" lang="ja-JP" altLang="en-US" sz="1400" dirty="0" smtClean="0"/>
                  <a:t>変換器</a:t>
                </a:r>
                <a:endParaRPr kumimoji="1" lang="ja-JP" altLang="en-US" sz="1400" dirty="0"/>
              </a:p>
            </p:txBody>
          </p:sp>
        </p:grpSp>
        <p:cxnSp>
          <p:nvCxnSpPr>
            <p:cNvPr id="9" name="直線矢印コネクタ 8"/>
            <p:cNvCxnSpPr/>
            <p:nvPr/>
          </p:nvCxnSpPr>
          <p:spPr>
            <a:xfrm>
              <a:off x="3358344" y="2742560"/>
              <a:ext cx="2647" cy="43376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テキスト ボックス 9"/>
            <p:cNvSpPr txBox="1"/>
            <p:nvPr/>
          </p:nvSpPr>
          <p:spPr>
            <a:xfrm>
              <a:off x="17287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/>
                <a:t>埋め込み前画像</a:t>
              </a:r>
            </a:p>
            <a:p>
              <a:endParaRPr lang="ja-JP" altLang="en-US" sz="1400" dirty="0"/>
            </a:p>
          </p:txBody>
        </p:sp>
        <p:pic>
          <p:nvPicPr>
            <p:cNvPr id="11" name="図 10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6277" y="2970365"/>
              <a:ext cx="696788" cy="696788"/>
            </a:xfrm>
            <a:prstGeom prst="rect">
              <a:avLst/>
            </a:prstGeom>
          </p:spPr>
        </p:pic>
        <p:sp>
          <p:nvSpPr>
            <p:cNvPr id="12" name="テキスト ボックス 11"/>
            <p:cNvSpPr txBox="1"/>
            <p:nvPr/>
          </p:nvSpPr>
          <p:spPr>
            <a:xfrm>
              <a:off x="35881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埋め込み後画像</a:t>
              </a:r>
              <a:endParaRPr lang="ja-JP" altLang="en-US" sz="1400" dirty="0"/>
            </a:p>
            <a:p>
              <a:endParaRPr lang="ja-JP" altLang="en-US" sz="1400" dirty="0"/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3136388" y="2909822"/>
              <a:ext cx="466794" cy="76944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4400" dirty="0" smtClean="0"/>
                <a:t>⊕</a:t>
              </a:r>
              <a:endParaRPr kumimoji="1" lang="ja-JP" altLang="en-US" sz="4400" dirty="0"/>
            </a:p>
          </p:txBody>
        </p:sp>
        <p:cxnSp>
          <p:nvCxnSpPr>
            <p:cNvPr id="14" name="直線矢印コネクタ 13"/>
            <p:cNvCxnSpPr/>
            <p:nvPr/>
          </p:nvCxnSpPr>
          <p:spPr>
            <a:xfrm>
              <a:off x="2812211" y="3313622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/>
            <p:cNvCxnSpPr/>
            <p:nvPr/>
          </p:nvCxnSpPr>
          <p:spPr>
            <a:xfrm>
              <a:off x="3513779" y="3317276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/>
            <p:cNvCxnSpPr/>
            <p:nvPr/>
          </p:nvCxnSpPr>
          <p:spPr>
            <a:xfrm>
              <a:off x="4672295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図 16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7678" y="1676086"/>
              <a:ext cx="696788" cy="696788"/>
            </a:xfrm>
            <a:prstGeom prst="rect">
              <a:avLst/>
            </a:prstGeom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4884375" y="2387542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埋め込み前画像</a:t>
              </a:r>
              <a:endParaRPr kumimoji="1" lang="ja-JP" altLang="en-US" sz="1400" dirty="0"/>
            </a:p>
          </p:txBody>
        </p:sp>
        <p:cxnSp>
          <p:nvCxnSpPr>
            <p:cNvPr id="19" name="直線矢印コネクタ 18"/>
            <p:cNvCxnSpPr/>
            <p:nvPr/>
          </p:nvCxnSpPr>
          <p:spPr>
            <a:xfrm>
              <a:off x="5604717" y="2688629"/>
              <a:ext cx="0" cy="36314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正方形/長方形 19"/>
            <p:cNvSpPr/>
            <p:nvPr/>
          </p:nvSpPr>
          <p:spPr>
            <a:xfrm>
              <a:off x="5027673" y="3055665"/>
              <a:ext cx="1298121" cy="523221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5012365" y="3064000"/>
              <a:ext cx="13650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/>
                <a:t>PSNR</a:t>
              </a:r>
              <a:r>
                <a:rPr kumimoji="1" lang="ja-JP" altLang="en-US" sz="1400" dirty="0" smtClean="0"/>
                <a:t>値，</a:t>
              </a:r>
              <a:r>
                <a:rPr lang="ja-JP" altLang="en-US" sz="1400" dirty="0" smtClean="0"/>
                <a:t>誤り率</a:t>
              </a:r>
              <a:endParaRPr lang="en-US" altLang="ja-JP" sz="1400" dirty="0" smtClean="0"/>
            </a:p>
            <a:p>
              <a:pPr algn="ctr"/>
              <a:r>
                <a:rPr kumimoji="1" lang="ja-JP" altLang="en-US" sz="1400" dirty="0" smtClean="0"/>
                <a:t>計算器</a:t>
              </a:r>
              <a:endParaRPr kumimoji="1" lang="ja-JP" altLang="en-US" sz="1400" dirty="0"/>
            </a:p>
          </p:txBody>
        </p:sp>
        <p:cxnSp>
          <p:nvCxnSpPr>
            <p:cNvPr id="22" name="直線矢印コネクタ 21"/>
            <p:cNvCxnSpPr/>
            <p:nvPr/>
          </p:nvCxnSpPr>
          <p:spPr>
            <a:xfrm>
              <a:off x="6365250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円/楕円 22"/>
            <p:cNvSpPr/>
            <p:nvPr/>
          </p:nvSpPr>
          <p:spPr>
            <a:xfrm>
              <a:off x="6733447" y="3064000"/>
              <a:ext cx="1029665" cy="492002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6845264" y="3045144"/>
              <a:ext cx="7528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>
                  <a:solidFill>
                    <a:srgbClr val="000000"/>
                  </a:solidFill>
                </a:rPr>
                <a:t>PSNR</a:t>
              </a:r>
              <a:r>
                <a:rPr kumimoji="1" lang="ja-JP" altLang="en-US" sz="1400" dirty="0" smtClean="0">
                  <a:solidFill>
                    <a:srgbClr val="000000"/>
                  </a:solidFill>
                </a:rPr>
                <a:t>値</a:t>
              </a:r>
              <a:endParaRPr kumimoji="1" lang="en-US" altLang="ja-JP" sz="1400" dirty="0" smtClean="0">
                <a:solidFill>
                  <a:srgbClr val="000000"/>
                </a:solidFill>
              </a:endParaRPr>
            </a:p>
            <a:p>
              <a:pPr algn="ctr"/>
              <a:r>
                <a:rPr lang="ja-JP" altLang="en-US" sz="1400" dirty="0" smtClean="0">
                  <a:solidFill>
                    <a:srgbClr val="000000"/>
                  </a:solidFill>
                </a:rPr>
                <a:t>誤り率</a:t>
              </a:r>
              <a:endParaRPr kumimoji="1" lang="ja-JP" altLang="en-US" sz="1400" dirty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32" name="オブジェクト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6197094"/>
              </p:ext>
            </p:extLst>
          </p:nvPr>
        </p:nvGraphicFramePr>
        <p:xfrm>
          <a:off x="3843951" y="3848107"/>
          <a:ext cx="1543308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6" name="数式" r:id="rId6" imgW="1054100" imgH="495300" progId="Equation.3">
                  <p:embed/>
                </p:oleObj>
              </mc:Choice>
              <mc:Fallback>
                <p:oleObj name="数式" r:id="rId6" imgW="1054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43951" y="3848107"/>
                        <a:ext cx="1543308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5" name="サウンド 3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  <p:graphicFrame>
        <p:nvGraphicFramePr>
          <p:cNvPr id="36" name="オブジェクト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5270924"/>
              </p:ext>
            </p:extLst>
          </p:nvPr>
        </p:nvGraphicFramePr>
        <p:xfrm>
          <a:off x="3967693" y="2465396"/>
          <a:ext cx="1208615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" name="数式" r:id="rId9" imgW="825500" imgH="495300" progId="Equation.3">
                  <p:embed/>
                </p:oleObj>
              </mc:Choice>
              <mc:Fallback>
                <p:oleObj name="数式" r:id="rId9" imgW="8255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967693" y="2465396"/>
                        <a:ext cx="1208615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839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072"/>
    </mc:Choice>
    <mc:Fallback>
      <p:transition xmlns:p14="http://schemas.microsoft.com/office/powerpoint/2010/main" spd="slow" advTm="7307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実験手順（２）</a:t>
            </a:r>
            <a:endParaRPr kumimoji="1" lang="ja-JP" altLang="en-US" dirty="0"/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61802" y="1587631"/>
            <a:ext cx="8229600" cy="47288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 smtClean="0"/>
              <a:t>２．</a:t>
            </a:r>
            <a:r>
              <a:rPr lang="en-US" altLang="ja-JP" sz="2400" dirty="0" smtClean="0"/>
              <a:t> </a:t>
            </a:r>
            <a:r>
              <a:rPr lang="ja-JP" altLang="en-US" sz="2400" dirty="0" smtClean="0"/>
              <a:t>データの算出</a:t>
            </a:r>
            <a:endParaRPr lang="en-US" altLang="ja-JP" sz="2000" dirty="0" smtClean="0"/>
          </a:p>
          <a:p>
            <a:pPr marL="400050" lvl="1" indent="0">
              <a:buNone/>
            </a:pPr>
            <a:r>
              <a:rPr lang="ja-JP" altLang="en-US" sz="2000" dirty="0" smtClean="0"/>
              <a:t>　誤りパターン埋め込み前後の画像を比較し，以下の式から</a:t>
            </a:r>
            <a:r>
              <a:rPr lang="en-US" altLang="ja-JP" sz="2000" dirty="0" smtClean="0"/>
              <a:t>PSNR</a:t>
            </a:r>
            <a:r>
              <a:rPr lang="ja-JP" altLang="en-US" sz="2000" dirty="0" smtClean="0"/>
              <a:t>値と誤り率</a:t>
            </a:r>
            <a:r>
              <a:rPr lang="en-US" altLang="ja-JP" sz="2000" i="1" dirty="0" smtClean="0">
                <a:latin typeface="Cambria Math"/>
                <a:cs typeface="Cambria Math"/>
              </a:rPr>
              <a:t>r </a:t>
            </a:r>
            <a:r>
              <a:rPr lang="ja-JP" altLang="en-US" sz="2000" dirty="0" smtClean="0"/>
              <a:t>を算出する</a:t>
            </a:r>
            <a:endParaRPr lang="en-US" altLang="ja-JP" sz="2000" dirty="0" smtClean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 smtClean="0"/>
              <a:t>３．</a:t>
            </a:r>
            <a:r>
              <a:rPr lang="en-US" altLang="ja-JP" sz="2400" dirty="0" smtClean="0"/>
              <a:t> </a:t>
            </a:r>
            <a:r>
              <a:rPr lang="ja-JP" altLang="en-US" sz="2400" dirty="0" smtClean="0"/>
              <a:t>誤りパターン長を変化させ手順１，２を繰り返す</a:t>
            </a:r>
            <a:endParaRPr lang="en-US" altLang="ja-JP" sz="2000" dirty="0"/>
          </a:p>
        </p:txBody>
      </p:sp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1412890"/>
              </p:ext>
            </p:extLst>
          </p:nvPr>
        </p:nvGraphicFramePr>
        <p:xfrm>
          <a:off x="3493851" y="2670125"/>
          <a:ext cx="2364484" cy="641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8" name="数式" r:id="rId5" imgW="1498600" imgH="406400" progId="Equation.3">
                  <p:embed/>
                </p:oleObj>
              </mc:Choice>
              <mc:Fallback>
                <p:oleObj name="数式" r:id="rId5" imgW="14986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3851" y="2670125"/>
                        <a:ext cx="2364484" cy="641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テキスト ボックス 6"/>
          <p:cNvSpPr txBox="1"/>
          <p:nvPr/>
        </p:nvSpPr>
        <p:spPr>
          <a:xfrm>
            <a:off x="1447503" y="3295852"/>
            <a:ext cx="644885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MSE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平均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二乗誤差，</a:t>
            </a:r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MAX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最大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ピクセル値（</a:t>
            </a:r>
            <a:r>
              <a:rPr lang="en-US" altLang="ja-JP" dirty="0">
                <a:latin typeface="Cambria Math"/>
                <a:ea typeface="ＭＳ 明朝"/>
                <a:cs typeface="Cambria Math"/>
              </a:rPr>
              <a:t>255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）</a:t>
            </a:r>
            <a:endParaRPr lang="en-US" altLang="ja-JP" dirty="0">
              <a:latin typeface="Cambria Math"/>
              <a:ea typeface="ＭＳ 明朝"/>
              <a:cs typeface="Cambria Math"/>
            </a:endParaRPr>
          </a:p>
          <a:p>
            <a:pPr algn="ctr"/>
            <a:endParaRPr kumimoji="1" lang="ja-JP" altLang="en-US" sz="1600" dirty="0">
              <a:latin typeface="Cambria Math"/>
              <a:ea typeface="ＭＳ 明朝"/>
              <a:cs typeface="Cambria Math"/>
            </a:endParaRPr>
          </a:p>
        </p:txBody>
      </p:sp>
      <p:graphicFrame>
        <p:nvGraphicFramePr>
          <p:cNvPr id="8" name="オブジェクト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0111174"/>
              </p:ext>
            </p:extLst>
          </p:nvPr>
        </p:nvGraphicFramePr>
        <p:xfrm>
          <a:off x="3958772" y="3860854"/>
          <a:ext cx="1239756" cy="650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9" name="数式" r:id="rId7" imgW="749300" imgH="393700" progId="Equation.3">
                  <p:embed/>
                </p:oleObj>
              </mc:Choice>
              <mc:Fallback>
                <p:oleObj name="数式" r:id="rId7" imgW="749300" imgH="3937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8772" y="3860854"/>
                        <a:ext cx="1239756" cy="65024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1447503" y="4511095"/>
            <a:ext cx="64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d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異なる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LSB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の数，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n 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画像の総ピクセル数</a:t>
            </a:r>
            <a:endParaRPr kumimoji="1" lang="ja-JP" altLang="en-US" sz="1600" dirty="0">
              <a:latin typeface="Cambria Math"/>
              <a:ea typeface="ＭＳ 明朝"/>
              <a:cs typeface="Cambria Math"/>
            </a:endParaRPr>
          </a:p>
        </p:txBody>
      </p:sp>
      <p:pic>
        <p:nvPicPr>
          <p:cNvPr id="10" name="サウンド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071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8"/>
    </mc:Choice>
    <mc:Fallback>
      <p:transition xmlns:p14="http://schemas.microsoft.com/office/powerpoint/2010/main" spd="slow" advTm="5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ストーリー.thmx</Template>
  <TotalTime>2719</TotalTime>
  <Words>761</Words>
  <Application>Microsoft Macintosh PowerPoint</Application>
  <PresentationFormat>画面に合わせる (4:3)</PresentationFormat>
  <Paragraphs>260</Paragraphs>
  <Slides>15</Slides>
  <Notes>0</Notes>
  <HiddenSlides>0</HiddenSlides>
  <MMClips>12</MMClips>
  <ScaleCrop>false</ScaleCrop>
  <HeadingPairs>
    <vt:vector size="6" baseType="variant"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2</vt:i4>
      </vt:variant>
      <vt:variant>
        <vt:lpstr>スライド タイトル</vt:lpstr>
      </vt:variant>
      <vt:variant>
        <vt:i4>15</vt:i4>
      </vt:variant>
    </vt:vector>
  </HeadingPairs>
  <TitlesOfParts>
    <vt:vector size="18" baseType="lpstr">
      <vt:lpstr>ホワイト</vt:lpstr>
      <vt:lpstr>数式</vt:lpstr>
      <vt:lpstr>Microsoft 数式</vt:lpstr>
      <vt:lpstr>誤りパターン埋込み型ステガノグラフィにおける画質劣化の評価</vt:lpstr>
      <vt:lpstr>ステガノグラフィ</vt:lpstr>
      <vt:lpstr>誤りパターン埋め込み法</vt:lpstr>
      <vt:lpstr>誤りテーブルを用いた変換</vt:lpstr>
      <vt:lpstr>本研究の目的</vt:lpstr>
      <vt:lpstr>Shalkwijkの数え上げ符号とは</vt:lpstr>
      <vt:lpstr>変換方法</vt:lpstr>
      <vt:lpstr>実験手順（１）</vt:lpstr>
      <vt:lpstr>実験手順（２）</vt:lpstr>
      <vt:lpstr>実験結果（１）</vt:lpstr>
      <vt:lpstr>実験結果（２）</vt:lpstr>
      <vt:lpstr>実験結果（３）</vt:lpstr>
      <vt:lpstr>今後の予定</vt:lpstr>
      <vt:lpstr>変換方法</vt:lpstr>
      <vt:lpstr>LSB法と誤りパターン埋め込み法の比較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誤りパターン埋込み型ステガノグラフィにおける画質劣化の評価</dc:title>
  <dc:creator>索手 一平</dc:creator>
  <cp:lastModifiedBy>索手 一平</cp:lastModifiedBy>
  <cp:revision>91</cp:revision>
  <cp:lastPrinted>2013-10-28T06:13:27Z</cp:lastPrinted>
  <dcterms:created xsi:type="dcterms:W3CDTF">2013-10-26T06:25:13Z</dcterms:created>
  <dcterms:modified xsi:type="dcterms:W3CDTF">2013-10-29T02:29:14Z</dcterms:modified>
</cp:coreProperties>
</file>

<file path=docProps/thumbnail.jpeg>
</file>